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434" r:id="rId2"/>
    <p:sldId id="435" r:id="rId3"/>
    <p:sldId id="1082" r:id="rId4"/>
    <p:sldId id="1083" r:id="rId5"/>
    <p:sldId id="393" r:id="rId6"/>
    <p:sldId id="397" r:id="rId7"/>
    <p:sldId id="1073" r:id="rId8"/>
    <p:sldId id="404" r:id="rId9"/>
    <p:sldId id="1072" r:id="rId10"/>
    <p:sldId id="398" r:id="rId11"/>
    <p:sldId id="285" r:id="rId12"/>
    <p:sldId id="399" r:id="rId13"/>
    <p:sldId id="1105" r:id="rId14"/>
    <p:sldId id="424" r:id="rId15"/>
    <p:sldId id="400" r:id="rId16"/>
    <p:sldId id="1776" r:id="rId17"/>
    <p:sldId id="402" r:id="rId18"/>
    <p:sldId id="1068" r:id="rId19"/>
    <p:sldId id="1091" r:id="rId20"/>
    <p:sldId id="395" r:id="rId21"/>
    <p:sldId id="1069" r:id="rId22"/>
    <p:sldId id="429" r:id="rId23"/>
    <p:sldId id="430" r:id="rId24"/>
    <p:sldId id="431" r:id="rId25"/>
    <p:sldId id="410" r:id="rId26"/>
    <p:sldId id="419" r:id="rId27"/>
    <p:sldId id="414" r:id="rId28"/>
  </p:sldIdLst>
  <p:sldSz cx="9144000" cy="6858000" type="screen4x3"/>
  <p:notesSz cx="6669088" cy="9928225"/>
  <p:defaultTextStyle>
    <a:defPPr>
      <a:defRPr lang="zh-CN"/>
    </a:defPPr>
    <a:lvl1pPr algn="l" rtl="0" eaLnBrk="0" fontAlgn="base" hangingPunct="0">
      <a:spcBef>
        <a:spcPct val="0"/>
      </a:spcBef>
      <a:spcAft>
        <a:spcPct val="0"/>
      </a:spcAft>
      <a:defRPr sz="2800" kern="1200">
        <a:solidFill>
          <a:schemeClr val="tx1"/>
        </a:solidFill>
        <a:latin typeface="Arial" charset="0"/>
        <a:ea typeface="宋体" charset="-122"/>
        <a:cs typeface="+mn-cs"/>
      </a:defRPr>
    </a:lvl1pPr>
    <a:lvl2pPr marL="457200" algn="l" rtl="0" eaLnBrk="0" fontAlgn="base" hangingPunct="0">
      <a:spcBef>
        <a:spcPct val="0"/>
      </a:spcBef>
      <a:spcAft>
        <a:spcPct val="0"/>
      </a:spcAft>
      <a:defRPr sz="2800" kern="1200">
        <a:solidFill>
          <a:schemeClr val="tx1"/>
        </a:solidFill>
        <a:latin typeface="Arial" charset="0"/>
        <a:ea typeface="宋体" charset="-122"/>
        <a:cs typeface="+mn-cs"/>
      </a:defRPr>
    </a:lvl2pPr>
    <a:lvl3pPr marL="914400" algn="l" rtl="0" eaLnBrk="0" fontAlgn="base" hangingPunct="0">
      <a:spcBef>
        <a:spcPct val="0"/>
      </a:spcBef>
      <a:spcAft>
        <a:spcPct val="0"/>
      </a:spcAft>
      <a:defRPr sz="2800" kern="1200">
        <a:solidFill>
          <a:schemeClr val="tx1"/>
        </a:solidFill>
        <a:latin typeface="Arial" charset="0"/>
        <a:ea typeface="宋体" charset="-122"/>
        <a:cs typeface="+mn-cs"/>
      </a:defRPr>
    </a:lvl3pPr>
    <a:lvl4pPr marL="1371600" algn="l" rtl="0" eaLnBrk="0" fontAlgn="base" hangingPunct="0">
      <a:spcBef>
        <a:spcPct val="0"/>
      </a:spcBef>
      <a:spcAft>
        <a:spcPct val="0"/>
      </a:spcAft>
      <a:defRPr sz="2800" kern="1200">
        <a:solidFill>
          <a:schemeClr val="tx1"/>
        </a:solidFill>
        <a:latin typeface="Arial" charset="0"/>
        <a:ea typeface="宋体" charset="-122"/>
        <a:cs typeface="+mn-cs"/>
      </a:defRPr>
    </a:lvl4pPr>
    <a:lvl5pPr marL="1828800" algn="l" rtl="0" eaLnBrk="0" fontAlgn="base" hangingPunct="0">
      <a:spcBef>
        <a:spcPct val="0"/>
      </a:spcBef>
      <a:spcAft>
        <a:spcPct val="0"/>
      </a:spcAft>
      <a:defRPr sz="2800" kern="1200">
        <a:solidFill>
          <a:schemeClr val="tx1"/>
        </a:solidFill>
        <a:latin typeface="Arial" charset="0"/>
        <a:ea typeface="宋体" charset="-122"/>
        <a:cs typeface="+mn-cs"/>
      </a:defRPr>
    </a:lvl5pPr>
    <a:lvl6pPr marL="2286000" algn="l" defTabSz="914400" rtl="0" eaLnBrk="1" latinLnBrk="0" hangingPunct="1">
      <a:defRPr sz="2800" kern="1200">
        <a:solidFill>
          <a:schemeClr val="tx1"/>
        </a:solidFill>
        <a:latin typeface="Arial" charset="0"/>
        <a:ea typeface="宋体" charset="-122"/>
        <a:cs typeface="+mn-cs"/>
      </a:defRPr>
    </a:lvl6pPr>
    <a:lvl7pPr marL="2743200" algn="l" defTabSz="914400" rtl="0" eaLnBrk="1" latinLnBrk="0" hangingPunct="1">
      <a:defRPr sz="2800" kern="1200">
        <a:solidFill>
          <a:schemeClr val="tx1"/>
        </a:solidFill>
        <a:latin typeface="Arial" charset="0"/>
        <a:ea typeface="宋体" charset="-122"/>
        <a:cs typeface="+mn-cs"/>
      </a:defRPr>
    </a:lvl7pPr>
    <a:lvl8pPr marL="3200400" algn="l" defTabSz="914400" rtl="0" eaLnBrk="1" latinLnBrk="0" hangingPunct="1">
      <a:defRPr sz="2800" kern="1200">
        <a:solidFill>
          <a:schemeClr val="tx1"/>
        </a:solidFill>
        <a:latin typeface="Arial" charset="0"/>
        <a:ea typeface="宋体" charset="-122"/>
        <a:cs typeface="+mn-cs"/>
      </a:defRPr>
    </a:lvl8pPr>
    <a:lvl9pPr marL="3657600" algn="l" defTabSz="914400" rtl="0" eaLnBrk="1" latinLnBrk="0" hangingPunct="1">
      <a:defRPr sz="28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ng lee" initials="d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66FF"/>
    <a:srgbClr val="FF0000"/>
    <a:srgbClr val="540000"/>
    <a:srgbClr val="990033"/>
    <a:srgbClr val="CC0000"/>
    <a:srgbClr val="A5002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27" autoAdjust="0"/>
    <p:restoredTop sz="89982" autoAdjust="0"/>
  </p:normalViewPr>
  <p:slideViewPr>
    <p:cSldViewPr>
      <p:cViewPr varScale="1">
        <p:scale>
          <a:sx n="84" d="100"/>
          <a:sy n="84" d="100"/>
        </p:scale>
        <p:origin x="55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21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6210"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anose="02010600030101010101" pitchFamily="2" charset="-122"/>
              </a:defRPr>
            </a:lvl1pPr>
          </a:lstStyle>
          <a:p>
            <a:pPr>
              <a:defRPr/>
            </a:pPr>
            <a:endParaRPr lang="en-US" altLang="zh-CN"/>
          </a:p>
        </p:txBody>
      </p:sp>
      <p:sp>
        <p:nvSpPr>
          <p:cNvPr id="606211" name="Rectangle 3"/>
          <p:cNvSpPr>
            <a:spLocks noGrp="1" noChangeArrowheads="1"/>
          </p:cNvSpPr>
          <p:nvPr>
            <p:ph type="dt" sz="quarter" idx="1"/>
          </p:nvPr>
        </p:nvSpPr>
        <p:spPr bwMode="auto">
          <a:xfrm>
            <a:off x="377825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anose="02010600030101010101" pitchFamily="2" charset="-122"/>
              </a:defRPr>
            </a:lvl1pPr>
          </a:lstStyle>
          <a:p>
            <a:pPr>
              <a:defRPr/>
            </a:pPr>
            <a:endParaRPr lang="en-US" altLang="zh-CN"/>
          </a:p>
        </p:txBody>
      </p:sp>
      <p:sp>
        <p:nvSpPr>
          <p:cNvPr id="606212" name="Rectangle 4"/>
          <p:cNvSpPr>
            <a:spLocks noGrp="1" noChangeArrowheads="1"/>
          </p:cNvSpPr>
          <p:nvPr>
            <p:ph type="ftr" sz="quarter" idx="2"/>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anose="02010600030101010101" pitchFamily="2" charset="-122"/>
              </a:defRPr>
            </a:lvl1pPr>
          </a:lstStyle>
          <a:p>
            <a:pPr>
              <a:defRPr/>
            </a:pPr>
            <a:endParaRPr lang="en-US" altLang="zh-CN"/>
          </a:p>
        </p:txBody>
      </p:sp>
      <p:sp>
        <p:nvSpPr>
          <p:cNvPr id="606213" name="Rectangle 5"/>
          <p:cNvSpPr>
            <a:spLocks noGrp="1" noChangeArrowheads="1"/>
          </p:cNvSpPr>
          <p:nvPr>
            <p:ph type="sldNum" sz="quarter" idx="3"/>
          </p:nvPr>
        </p:nvSpPr>
        <p:spPr bwMode="auto">
          <a:xfrm>
            <a:off x="377825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fld id="{D05A147F-BF80-9045-B060-841A5B88788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anose="02010600030101010101" pitchFamily="2" charset="-122"/>
              </a:defRPr>
            </a:lvl1pPr>
          </a:lstStyle>
          <a:p>
            <a:pPr>
              <a:defRPr/>
            </a:pPr>
            <a:endParaRPr lang="en-US" altLang="zh-CN"/>
          </a:p>
        </p:txBody>
      </p:sp>
      <p:sp>
        <p:nvSpPr>
          <p:cNvPr id="18435" name="Rectangle 3"/>
          <p:cNvSpPr>
            <a:spLocks noGrp="1" noChangeArrowheads="1"/>
          </p:cNvSpPr>
          <p:nvPr>
            <p:ph type="dt" idx="1"/>
          </p:nvPr>
        </p:nvSpPr>
        <p:spPr bwMode="auto">
          <a:xfrm>
            <a:off x="3778250" y="0"/>
            <a:ext cx="28892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anose="02010600030101010101" pitchFamily="2" charset="-122"/>
              </a:defRPr>
            </a:lvl1pPr>
          </a:lstStyle>
          <a:p>
            <a:pPr>
              <a:defRPr/>
            </a:pPr>
            <a:endParaRPr lang="en-US" altLang="zh-CN"/>
          </a:p>
        </p:txBody>
      </p:sp>
      <p:sp>
        <p:nvSpPr>
          <p:cNvPr id="14340" name="Rectangle 4"/>
          <p:cNvSpPr>
            <a:spLocks noGrp="1" noRot="1" noChangeAspect="1" noChangeArrowheads="1" noTextEdit="1"/>
          </p:cNvSpPr>
          <p:nvPr>
            <p:ph type="sldImg" idx="2"/>
          </p:nvPr>
        </p:nvSpPr>
        <p:spPr bwMode="auto">
          <a:xfrm>
            <a:off x="852488" y="744538"/>
            <a:ext cx="4964112"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18437" name="Rectangle 5"/>
          <p:cNvSpPr>
            <a:spLocks noGrp="1" noChangeArrowheads="1"/>
          </p:cNvSpPr>
          <p:nvPr>
            <p:ph type="body" sz="quarter" idx="3"/>
          </p:nvPr>
        </p:nvSpPr>
        <p:spPr bwMode="auto">
          <a:xfrm>
            <a:off x="666750" y="4716463"/>
            <a:ext cx="5335588" cy="44672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8438" name="Rectangle 6"/>
          <p:cNvSpPr>
            <a:spLocks noGrp="1" noChangeArrowheads="1"/>
          </p:cNvSpPr>
          <p:nvPr>
            <p:ph type="ftr" sz="quarter" idx="4"/>
          </p:nvPr>
        </p:nvSpPr>
        <p:spPr bwMode="auto">
          <a:xfrm>
            <a:off x="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anose="02010600030101010101" pitchFamily="2" charset="-122"/>
              </a:defRPr>
            </a:lvl1pPr>
          </a:lstStyle>
          <a:p>
            <a:pPr>
              <a:defRPr/>
            </a:pPr>
            <a:endParaRPr lang="en-US" altLang="zh-CN"/>
          </a:p>
        </p:txBody>
      </p:sp>
      <p:sp>
        <p:nvSpPr>
          <p:cNvPr id="18439" name="Rectangle 7"/>
          <p:cNvSpPr>
            <a:spLocks noGrp="1" noChangeArrowheads="1"/>
          </p:cNvSpPr>
          <p:nvPr>
            <p:ph type="sldNum" sz="quarter" idx="5"/>
          </p:nvPr>
        </p:nvSpPr>
        <p:spPr bwMode="auto">
          <a:xfrm>
            <a:off x="3778250" y="9429750"/>
            <a:ext cx="28892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atin typeface="Arial" panose="020B0604020202020204" pitchFamily="34" charset="0"/>
                <a:ea typeface="宋体" panose="02010600030101010101" pitchFamily="2" charset="-122"/>
              </a:defRPr>
            </a:lvl1pPr>
          </a:lstStyle>
          <a:p>
            <a:pPr>
              <a:defRPr/>
            </a:pPr>
            <a:fld id="{819CB3E8-EF04-F549-84B0-377F69758E1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www.tandfonline.com/doi/full/10.1080/00045608.2015.1018773"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a:t>
            </a:r>
            <a:r>
              <a:rPr lang="en-US" altLang="zh-CN" dirty="0" err="1"/>
              <a:t>blog.stephenwolfram.com</a:t>
            </a:r>
            <a:r>
              <a:rPr lang="en-US" altLang="zh-CN" dirty="0"/>
              <a:t>/2012/03/the-personal-analytics-of-my-life/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a:t>
            </a:r>
            <a:r>
              <a:rPr lang="en-US" altLang="zh-CN" dirty="0" err="1"/>
              <a:t>quantifiedself.com</a:t>
            </a:r>
            <a:r>
              <a:rPr lang="en-US" altLang="zh-CN" dirty="0"/>
              <a:t>/</a:t>
            </a:r>
            <a:endParaRPr lang="zh-CN" altLang="en-US" dirty="0"/>
          </a:p>
        </p:txBody>
      </p:sp>
    </p:spTree>
    <p:extLst>
      <p:ext uri="{BB962C8B-B14F-4D97-AF65-F5344CB8AC3E}">
        <p14:creationId xmlns:p14="http://schemas.microsoft.com/office/powerpoint/2010/main" val="1530978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http://blog.stephenwolfram.com/2012/03/the-personal-analytics-of-my-life/</a:t>
            </a:r>
            <a:endParaRPr lang="zh-CN" altLang="en-US" dirty="0"/>
          </a:p>
        </p:txBody>
      </p:sp>
    </p:spTree>
    <p:extLst>
      <p:ext uri="{BB962C8B-B14F-4D97-AF65-F5344CB8AC3E}">
        <p14:creationId xmlns:p14="http://schemas.microsoft.com/office/powerpoint/2010/main" val="1397914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https://</a:t>
            </a:r>
            <a:r>
              <a:rPr kumimoji="1" lang="en-US" altLang="zh-CN" dirty="0" err="1"/>
              <a:t>www.theguardian.com</a:t>
            </a:r>
            <a:r>
              <a:rPr kumimoji="1" lang="en-US" altLang="zh-CN" dirty="0"/>
              <a:t>/technology/2018/</a:t>
            </a:r>
            <a:r>
              <a:rPr kumimoji="1" lang="en-US" altLang="zh-CN" dirty="0" err="1"/>
              <a:t>jan</a:t>
            </a:r>
            <a:r>
              <a:rPr kumimoji="1" lang="en-US" altLang="zh-CN" dirty="0"/>
              <a:t>/29/strava-secret-army-base-locations-heatmap-public-users-military-ban</a:t>
            </a:r>
          </a:p>
          <a:p>
            <a:r>
              <a:rPr kumimoji="1" lang="en-US" altLang="zh-CN" dirty="0"/>
              <a:t>https://</a:t>
            </a:r>
            <a:r>
              <a:rPr kumimoji="1" lang="en-US" altLang="zh-CN" dirty="0" err="1"/>
              <a:t>www.theguardian.com</a:t>
            </a:r>
            <a:r>
              <a:rPr kumimoji="1" lang="en-US" altLang="zh-CN" dirty="0"/>
              <a:t>/world/2018/</a:t>
            </a:r>
            <a:r>
              <a:rPr kumimoji="1" lang="en-US" altLang="zh-CN" dirty="0" err="1"/>
              <a:t>jan</a:t>
            </a:r>
            <a:r>
              <a:rPr kumimoji="1" lang="en-US" altLang="zh-CN" dirty="0"/>
              <a:t>/28/fitness-tracking-app-gives-away-location-of-secret-us-army-bases</a:t>
            </a:r>
          </a:p>
          <a:p>
            <a:r>
              <a:rPr kumimoji="1" lang="en-US" altLang="zh-CN" dirty="0"/>
              <a:t>https://</a:t>
            </a:r>
            <a:r>
              <a:rPr kumimoji="1" lang="en-US" altLang="zh-CN" dirty="0" err="1"/>
              <a:t>www.theguardian.com</a:t>
            </a:r>
            <a:r>
              <a:rPr kumimoji="1" lang="en-US" altLang="zh-CN" dirty="0"/>
              <a:t>/</a:t>
            </a:r>
            <a:r>
              <a:rPr kumimoji="1" lang="en-US" altLang="zh-CN" dirty="0" err="1"/>
              <a:t>lifeandstyle</a:t>
            </a:r>
            <a:r>
              <a:rPr kumimoji="1" lang="en-US" altLang="zh-CN" dirty="0"/>
              <a:t>/the-running-blog/gallery/2017/</a:t>
            </a:r>
            <a:r>
              <a:rPr kumimoji="1" lang="en-US" altLang="zh-CN" dirty="0" err="1"/>
              <a:t>nov</a:t>
            </a:r>
            <a:r>
              <a:rPr kumimoji="1" lang="en-US" altLang="zh-CN" dirty="0"/>
              <a:t>/02/</a:t>
            </a:r>
            <a:r>
              <a:rPr kumimoji="1" lang="en-US" altLang="zh-CN" dirty="0" err="1"/>
              <a:t>strava</a:t>
            </a:r>
            <a:r>
              <a:rPr kumimoji="1" lang="en-US" altLang="zh-CN" dirty="0"/>
              <a:t>-a-global-</a:t>
            </a:r>
            <a:r>
              <a:rPr kumimoji="1" lang="en-US" altLang="zh-CN" dirty="0" err="1"/>
              <a:t>heatmap</a:t>
            </a:r>
            <a:r>
              <a:rPr kumimoji="1" lang="en-US" altLang="zh-CN" dirty="0"/>
              <a:t>-of-athletic-activity</a:t>
            </a:r>
            <a:endParaRPr kumimoji="1" lang="zh-CN" altLang="en-US" dirty="0"/>
          </a:p>
        </p:txBody>
      </p:sp>
    </p:spTree>
    <p:extLst>
      <p:ext uri="{BB962C8B-B14F-4D97-AF65-F5344CB8AC3E}">
        <p14:creationId xmlns:p14="http://schemas.microsoft.com/office/powerpoint/2010/main" val="1426938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6988" y="744538"/>
            <a:ext cx="6615112" cy="3722687"/>
          </a:xfrm>
        </p:spPr>
      </p:sp>
      <p:sp>
        <p:nvSpPr>
          <p:cNvPr id="3" name="备注占位符 2"/>
          <p:cNvSpPr>
            <a:spLocks noGrp="1"/>
          </p:cNvSpPr>
          <p:nvPr>
            <p:ph type="body" idx="1"/>
          </p:nvPr>
        </p:nvSpPr>
        <p:spPr/>
        <p:txBody>
          <a:bodyPr/>
          <a:lstStyle/>
          <a:p>
            <a:r>
              <a:rPr lang="en-US" altLang="zh-CN" sz="1200" b="1" i="0" u="none" strike="noStrike" kern="1200" baseline="0" dirty="0">
                <a:solidFill>
                  <a:schemeClr val="tx1"/>
                </a:solidFill>
                <a:latin typeface="+mn-lt"/>
                <a:ea typeface="+mn-ea"/>
                <a:cs typeface="+mn-cs"/>
              </a:rPr>
              <a:t>Citizens as sensors: the world of volunteered geography.—— Michael F. Goodchild</a:t>
            </a:r>
            <a:r>
              <a:rPr lang="zh-CN" altLang="en-US" sz="1200" b="1" i="0" u="none" strike="noStrike" kern="1200" baseline="0" dirty="0">
                <a:solidFill>
                  <a:schemeClr val="tx1"/>
                </a:solidFill>
                <a:latin typeface="+mn-lt"/>
                <a:ea typeface="+mn-ea"/>
                <a:cs typeface="+mn-cs"/>
              </a:rPr>
              <a:t>，</a:t>
            </a:r>
            <a:r>
              <a:rPr lang="en-US" altLang="zh-CN" sz="1200" b="1" i="0" u="none" strike="noStrike" kern="1200" baseline="0" dirty="0">
                <a:solidFill>
                  <a:schemeClr val="tx1"/>
                </a:solidFill>
                <a:latin typeface="+mn-lt"/>
                <a:ea typeface="+mn-ea"/>
                <a:cs typeface="+mn-cs"/>
              </a:rPr>
              <a:t>2007</a:t>
            </a:r>
            <a:endParaRPr lang="zh-CN" altLang="en-US" dirty="0"/>
          </a:p>
          <a:p>
            <a:r>
              <a:rPr lang="en-US" altLang="zh-CN" sz="1200" b="1" i="0" u="none" strike="noStrike" kern="1200" baseline="0" dirty="0">
                <a:solidFill>
                  <a:schemeClr val="tx1"/>
                </a:solidFill>
                <a:latin typeface="+mn-lt"/>
                <a:ea typeface="+mn-ea"/>
                <a:cs typeface="+mn-cs"/>
              </a:rPr>
              <a:t>Social Sensing: A New Approach to Understanding Our Socioeconomic Environments</a:t>
            </a:r>
          </a:p>
          <a:p>
            <a:r>
              <a:rPr lang="en-US" altLang="zh-CN" sz="1200" b="0" i="0" u="none" strike="noStrike" kern="1200" baseline="0" dirty="0">
                <a:solidFill>
                  <a:schemeClr val="tx1"/>
                </a:solidFill>
                <a:latin typeface="+mn-lt"/>
                <a:ea typeface="+mn-ea"/>
                <a:cs typeface="+mn-cs"/>
              </a:rPr>
              <a:t>Yu Liu http://</a:t>
            </a:r>
            <a:r>
              <a:rPr lang="en-US" altLang="zh-CN" sz="1200" b="0" i="0" u="none" strike="noStrike" kern="1200" baseline="0" dirty="0" err="1">
                <a:solidFill>
                  <a:schemeClr val="tx1"/>
                </a:solidFill>
                <a:latin typeface="+mn-lt"/>
                <a:ea typeface="+mn-ea"/>
                <a:cs typeface="+mn-cs"/>
              </a:rPr>
              <a:t>www.tandfonline.com</a:t>
            </a:r>
            <a:r>
              <a:rPr lang="en-US" altLang="zh-CN" sz="1200" b="0" i="0" u="none" strike="noStrike" kern="1200" baseline="0" dirty="0">
                <a:solidFill>
                  <a:schemeClr val="tx1"/>
                </a:solidFill>
                <a:latin typeface="+mn-lt"/>
                <a:ea typeface="+mn-ea"/>
                <a:cs typeface="+mn-cs"/>
              </a:rPr>
              <a:t>/</a:t>
            </a:r>
            <a:r>
              <a:rPr lang="en-US" altLang="zh-CN" sz="1200" b="0" i="0" u="none" strike="noStrike" kern="1200" baseline="0" dirty="0" err="1">
                <a:solidFill>
                  <a:schemeClr val="tx1"/>
                </a:solidFill>
                <a:latin typeface="+mn-lt"/>
                <a:ea typeface="+mn-ea"/>
                <a:cs typeface="+mn-cs"/>
              </a:rPr>
              <a:t>loi</a:t>
            </a:r>
            <a:r>
              <a:rPr lang="en-US" altLang="zh-CN" sz="1200" b="0" i="0" u="none" strike="noStrike" kern="1200" baseline="0" dirty="0">
                <a:solidFill>
                  <a:schemeClr val="tx1"/>
                </a:solidFill>
                <a:latin typeface="+mn-lt"/>
                <a:ea typeface="+mn-ea"/>
                <a:cs typeface="+mn-cs"/>
              </a:rPr>
              <a:t>/raag20</a:t>
            </a:r>
          </a:p>
          <a:p>
            <a:r>
              <a:rPr lang="zh-CN" altLang="en-US" sz="1200" b="0" i="0" kern="1200" dirty="0">
                <a:solidFill>
                  <a:schemeClr val="tx1"/>
                </a:solidFill>
                <a:effectLst/>
                <a:latin typeface="+mn-lt"/>
                <a:ea typeface="+mn-ea"/>
                <a:cs typeface="+mn-cs"/>
              </a:rPr>
              <a:t>北京大学地球与空间科学学院刘瑜教授类比遥感（</a:t>
            </a:r>
            <a:r>
              <a:rPr lang="en-US" altLang="zh-CN" sz="1200" b="0" i="0" kern="1200" dirty="0">
                <a:solidFill>
                  <a:schemeClr val="tx1"/>
                </a:solidFill>
                <a:effectLst/>
                <a:latin typeface="+mn-lt"/>
                <a:ea typeface="+mn-ea"/>
                <a:cs typeface="+mn-cs"/>
              </a:rPr>
              <a:t>Remote Sensing</a:t>
            </a:r>
            <a:r>
              <a:rPr lang="zh-CN" altLang="en-US" sz="1200" b="0" i="0" kern="1200" dirty="0">
                <a:solidFill>
                  <a:schemeClr val="tx1"/>
                </a:solidFill>
                <a:effectLst/>
                <a:latin typeface="+mn-lt"/>
                <a:ea typeface="+mn-ea"/>
                <a:cs typeface="+mn-cs"/>
              </a:rPr>
              <a:t>）技术，提出了“社会感知（</a:t>
            </a:r>
            <a:r>
              <a:rPr lang="en-US" altLang="zh-CN" sz="1200" b="0" i="0" kern="1200" dirty="0">
                <a:solidFill>
                  <a:schemeClr val="tx1"/>
                </a:solidFill>
                <a:effectLst/>
                <a:latin typeface="+mn-lt"/>
                <a:ea typeface="+mn-ea"/>
                <a:cs typeface="+mn-cs"/>
              </a:rPr>
              <a:t>Social Sensing</a:t>
            </a:r>
            <a:r>
              <a:rPr lang="zh-CN" altLang="en-US" sz="1200" b="0" i="0" kern="1200" dirty="0">
                <a:solidFill>
                  <a:schemeClr val="tx1"/>
                </a:solidFill>
                <a:effectLst/>
                <a:latin typeface="+mn-lt"/>
                <a:ea typeface="+mn-ea"/>
                <a:cs typeface="+mn-cs"/>
              </a:rPr>
              <a:t>）”这一概念，并梳理了相关研究框架和研究议题，从而为地理和社会科学学者利用大数据进行相关研究提供了新的思路。这一成果近日以</a:t>
            </a:r>
            <a:r>
              <a:rPr lang="zh-CN" altLang="en-US" sz="1200" b="0" i="1" kern="1200" dirty="0">
                <a:solidFill>
                  <a:schemeClr val="tx1"/>
                </a:solidFill>
                <a:effectLst/>
                <a:latin typeface="+mn-lt"/>
                <a:ea typeface="+mn-ea"/>
                <a:cs typeface="+mn-cs"/>
              </a:rPr>
              <a:t>“</a:t>
            </a:r>
            <a:r>
              <a:rPr lang="en-US" altLang="zh-CN" sz="1200" b="0" i="1" kern="1200" dirty="0">
                <a:solidFill>
                  <a:schemeClr val="tx1"/>
                </a:solidFill>
                <a:effectLst/>
                <a:latin typeface="+mn-lt"/>
                <a:ea typeface="+mn-ea"/>
                <a:cs typeface="+mn-cs"/>
                <a:hlinkClick r:id="rId3"/>
              </a:rPr>
              <a:t>Social Sensing: A New Approach to Understanding Our Socioeconomic Environments</a:t>
            </a:r>
            <a:r>
              <a:rPr lang="zh-CN" altLang="en-US" sz="1200" b="0" i="1"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为题在线发表于地理学旗舰期刊</a:t>
            </a:r>
            <a:r>
              <a:rPr lang="en-US" altLang="zh-CN" sz="1200" b="0" i="1" kern="1200" dirty="0">
                <a:solidFill>
                  <a:schemeClr val="tx1"/>
                </a:solidFill>
                <a:effectLst/>
                <a:latin typeface="+mn-lt"/>
                <a:ea typeface="+mn-ea"/>
                <a:cs typeface="+mn-cs"/>
              </a:rPr>
              <a:t>Annals of the Association of American Geographers </a:t>
            </a:r>
            <a:r>
              <a:rPr lang="zh-CN" altLang="en-US" sz="1200" b="0" i="0" kern="1200" dirty="0">
                <a:solidFill>
                  <a:schemeClr val="tx1"/>
                </a:solidFill>
                <a:effectLst/>
                <a:latin typeface="+mn-lt"/>
                <a:ea typeface="+mn-ea"/>
                <a:cs typeface="+mn-cs"/>
              </a:rPr>
              <a:t>（美国地理学会会刊，截至目前，大陆学者以主要作者身份在该刊发文数不超过</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篇）。</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时空大数据使得研究者基于人的时空行为特征感知并理解地理环境特征成为可能。在社会感知中，每个居民个体扮演了传感器的角色，所获取数据涵盖了人们的活动和移动、社交关系以及情感和认知三个方面的行为模式，而这些模式在聚集层面上则有助于认识用地类型、空间交互以及地理语义等空间特征及演化过程。文章通过实例，指出集成社会感知和传统遥感技术是联系人文地理学和自然地理学的一条可行途径，可以帮助我们全面研究地理环境，进而归纳了使用“社会感知”大数据时需要注意的问题，如数据质量、代表性、时空尺度等。</a:t>
            </a:r>
            <a:endParaRPr lang="zh-CN" altLang="en-US" dirty="0"/>
          </a:p>
        </p:txBody>
      </p:sp>
    </p:spTree>
    <p:extLst>
      <p:ext uri="{BB962C8B-B14F-4D97-AF65-F5344CB8AC3E}">
        <p14:creationId xmlns:p14="http://schemas.microsoft.com/office/powerpoint/2010/main" val="407932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u="none" strike="noStrike" kern="1200" baseline="0" dirty="0">
              <a:solidFill>
                <a:schemeClr val="tx1"/>
              </a:solidFill>
              <a:latin typeface="+mn-lt"/>
              <a:ea typeface="+mn-ea"/>
              <a:cs typeface="+mn-cs"/>
            </a:endParaRPr>
          </a:p>
          <a:p>
            <a:r>
              <a:rPr lang="en-US" altLang="zh-CN" sz="1200" b="1" i="0" u="none" strike="noStrike" kern="1200" baseline="0" dirty="0">
                <a:solidFill>
                  <a:schemeClr val="tx1"/>
                </a:solidFill>
                <a:latin typeface="+mn-lt"/>
                <a:ea typeface="+mn-ea"/>
                <a:cs typeface="+mn-cs"/>
              </a:rPr>
              <a:t>15 months of mobile phone data for 1.5 million individuals , four </a:t>
            </a:r>
            <a:r>
              <a:rPr lang="en-US" altLang="zh-CN" sz="1200" b="1" i="0" u="none" strike="noStrike" kern="1200" baseline="0" dirty="0" err="1">
                <a:solidFill>
                  <a:schemeClr val="tx1"/>
                </a:solidFill>
                <a:latin typeface="+mn-lt"/>
                <a:ea typeface="+mn-ea"/>
                <a:cs typeface="+mn-cs"/>
              </a:rPr>
              <a:t>spatio</a:t>
            </a:r>
            <a:r>
              <a:rPr lang="en-US" altLang="zh-CN" sz="1200" b="1" i="0" u="none" strike="noStrike" kern="1200" baseline="0" dirty="0">
                <a:solidFill>
                  <a:schemeClr val="tx1"/>
                </a:solidFill>
                <a:latin typeface="+mn-lt"/>
                <a:ea typeface="+mn-ea"/>
                <a:cs typeface="+mn-cs"/>
              </a:rPr>
              <a:t>-temporal points are enough to uniquely identify 95% of the individuals. </a:t>
            </a:r>
            <a:endParaRPr lang="zh-CN" altLang="en-US" dirty="0"/>
          </a:p>
        </p:txBody>
      </p:sp>
    </p:spTree>
    <p:extLst>
      <p:ext uri="{BB962C8B-B14F-4D97-AF65-F5344CB8AC3E}">
        <p14:creationId xmlns:p14="http://schemas.microsoft.com/office/powerpoint/2010/main" val="27416757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1842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19CB3E8-EF04-F549-84B0-377F69758E1B}" type="slidenum">
              <a:rPr lang="en-US" altLang="zh-CN" smtClean="0"/>
              <a:pPr>
                <a:defRPr/>
              </a:pPr>
              <a:t>25</a:t>
            </a:fld>
            <a:endParaRPr lang="en-US" altLang="zh-CN"/>
          </a:p>
        </p:txBody>
      </p:sp>
    </p:spTree>
    <p:extLst>
      <p:ext uri="{BB962C8B-B14F-4D97-AF65-F5344CB8AC3E}">
        <p14:creationId xmlns:p14="http://schemas.microsoft.com/office/powerpoint/2010/main" val="925212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很高的流失率：</a:t>
            </a:r>
            <a:r>
              <a:rPr lang="zh-CN" altLang="en-US" sz="1200" b="0" i="0" kern="1200" dirty="0">
                <a:solidFill>
                  <a:schemeClr val="tx1"/>
                </a:solidFill>
                <a:effectLst/>
                <a:latin typeface="+mn-lt"/>
                <a:ea typeface="+mn-ea"/>
                <a:cs typeface="+mn-cs"/>
              </a:rPr>
              <a:t>国内学者姜朝晖</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撰文指出“斯坦福、麻省理工学院、加州大学伯克利分校三所大学‘慕课’的辍学率高达</a:t>
            </a:r>
            <a:r>
              <a:rPr lang="en-US" altLang="zh-CN" sz="1200" b="0" i="0" kern="1200" dirty="0">
                <a:solidFill>
                  <a:schemeClr val="tx1"/>
                </a:solidFill>
                <a:effectLst/>
                <a:latin typeface="+mn-lt"/>
                <a:ea typeface="+mn-ea"/>
                <a:cs typeface="+mn-cs"/>
              </a:rPr>
              <a:t>85%-90%</a:t>
            </a:r>
            <a:r>
              <a:rPr lang="zh-CN" altLang="en-US" sz="1200" b="0" i="0" kern="1200" dirty="0">
                <a:solidFill>
                  <a:schemeClr val="tx1"/>
                </a:solidFill>
                <a:effectLst/>
                <a:latin typeface="+mn-lt"/>
                <a:ea typeface="+mn-ea"/>
                <a:cs typeface="+mn-cs"/>
              </a:rPr>
              <a:t>。欧洲‘慕课’通过率最高的</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个国家其实也并不高，比如希腊为</a:t>
            </a:r>
            <a:r>
              <a:rPr lang="en-US" altLang="zh-CN" sz="1200" b="0" i="0" kern="1200" dirty="0">
                <a:solidFill>
                  <a:schemeClr val="tx1"/>
                </a:solidFill>
                <a:effectLst/>
                <a:latin typeface="+mn-lt"/>
                <a:ea typeface="+mn-ea"/>
                <a:cs typeface="+mn-cs"/>
              </a:rPr>
              <a:t>13.6%</a:t>
            </a:r>
            <a:r>
              <a:rPr lang="zh-CN" altLang="en-US" sz="1200" b="0" i="0" kern="1200" dirty="0">
                <a:solidFill>
                  <a:schemeClr val="tx1"/>
                </a:solidFill>
                <a:effectLst/>
                <a:latin typeface="+mn-lt"/>
                <a:ea typeface="+mn-ea"/>
                <a:cs typeface="+mn-cs"/>
              </a:rPr>
              <a:t>，西班牙为</a:t>
            </a:r>
            <a:r>
              <a:rPr lang="en-US" altLang="zh-CN" sz="1200" b="0" i="0" kern="1200" dirty="0">
                <a:solidFill>
                  <a:schemeClr val="tx1"/>
                </a:solidFill>
                <a:effectLst/>
                <a:latin typeface="+mn-lt"/>
                <a:ea typeface="+mn-ea"/>
                <a:cs typeface="+mn-cs"/>
              </a:rPr>
              <a:t>13.1%</a:t>
            </a:r>
            <a:r>
              <a:rPr lang="zh-CN" altLang="en-US" sz="1200" b="0" i="0" kern="1200" dirty="0">
                <a:solidFill>
                  <a:schemeClr val="tx1"/>
                </a:solidFill>
                <a:effectLst/>
                <a:latin typeface="+mn-lt"/>
                <a:ea typeface="+mn-ea"/>
                <a:cs typeface="+mn-cs"/>
              </a:rPr>
              <a:t>，斯洛文尼亚为</a:t>
            </a:r>
            <a:r>
              <a:rPr lang="en-US" altLang="zh-CN" sz="1200" b="0" i="0" kern="1200" dirty="0">
                <a:solidFill>
                  <a:schemeClr val="tx1"/>
                </a:solidFill>
                <a:effectLst/>
                <a:latin typeface="+mn-lt"/>
                <a:ea typeface="+mn-ea"/>
                <a:cs typeface="+mn-cs"/>
              </a:rPr>
              <a:t>13.0%</a:t>
            </a:r>
            <a:r>
              <a:rPr lang="zh-CN" altLang="en-US" sz="1200" b="0" i="0" kern="1200" dirty="0">
                <a:solidFill>
                  <a:schemeClr val="tx1"/>
                </a:solidFill>
                <a:effectLst/>
                <a:latin typeface="+mn-lt"/>
                <a:ea typeface="+mn-ea"/>
                <a:cs typeface="+mn-cs"/>
              </a:rPr>
              <a:t>，德国为</a:t>
            </a:r>
            <a:r>
              <a:rPr lang="en-US" altLang="zh-CN" sz="1200" b="0" i="0" kern="1200" dirty="0">
                <a:solidFill>
                  <a:schemeClr val="tx1"/>
                </a:solidFill>
                <a:effectLst/>
                <a:latin typeface="+mn-lt"/>
                <a:ea typeface="+mn-ea"/>
                <a:cs typeface="+mn-cs"/>
              </a:rPr>
              <a:t>12.8%</a:t>
            </a:r>
            <a:r>
              <a:rPr lang="zh-CN" altLang="en-US" sz="1200" b="0" i="0" kern="1200" dirty="0">
                <a:solidFill>
                  <a:schemeClr val="tx1"/>
                </a:solidFill>
                <a:effectLst/>
                <a:latin typeface="+mn-lt"/>
                <a:ea typeface="+mn-ea"/>
                <a:cs typeface="+mn-cs"/>
              </a:rPr>
              <a:t>，捷克为</a:t>
            </a:r>
            <a:r>
              <a:rPr lang="en-US" altLang="zh-CN" sz="1200" b="0" i="0" kern="1200" dirty="0">
                <a:solidFill>
                  <a:schemeClr val="tx1"/>
                </a:solidFill>
                <a:effectLst/>
                <a:latin typeface="+mn-lt"/>
                <a:ea typeface="+mn-ea"/>
                <a:cs typeface="+mn-cs"/>
              </a:rPr>
              <a:t>10.1%</a:t>
            </a:r>
            <a:r>
              <a:rPr lang="zh-CN" altLang="en-US" sz="1200" b="0" i="0" kern="1200" dirty="0">
                <a:solidFill>
                  <a:schemeClr val="tx1"/>
                </a:solidFill>
                <a:effectLst/>
                <a:latin typeface="+mn-lt"/>
                <a:ea typeface="+mn-ea"/>
                <a:cs typeface="+mn-cs"/>
              </a:rPr>
              <a:t>。全球范围内，‘慕课’获得证书的平均比率在</a:t>
            </a:r>
            <a:r>
              <a:rPr lang="en-US" altLang="zh-CN" sz="1200" b="0" i="0" kern="1200" dirty="0">
                <a:solidFill>
                  <a:schemeClr val="tx1"/>
                </a:solidFill>
                <a:effectLst/>
                <a:latin typeface="+mn-lt"/>
                <a:ea typeface="+mn-ea"/>
                <a:cs typeface="+mn-cs"/>
              </a:rPr>
              <a:t>4.3%</a:t>
            </a:r>
            <a:r>
              <a:rPr lang="zh-CN" altLang="en-US" sz="1200" b="0" i="0" kern="1200" dirty="0">
                <a:solidFill>
                  <a:schemeClr val="tx1"/>
                </a:solidFill>
                <a:effectLst/>
                <a:latin typeface="+mn-lt"/>
                <a:ea typeface="+mn-ea"/>
                <a:cs typeface="+mn-cs"/>
              </a:rPr>
              <a:t>。这和我国的调查相比，无论是辍学率，还是完成率或通过率，数据大体相仿”。国外学者</a:t>
            </a:r>
            <a:r>
              <a:rPr lang="en-US" altLang="zh-CN" sz="1200" b="0" i="0" kern="1200" dirty="0">
                <a:solidFill>
                  <a:schemeClr val="tx1"/>
                </a:solidFill>
                <a:effectLst/>
                <a:latin typeface="+mn-lt"/>
                <a:ea typeface="+mn-ea"/>
                <a:cs typeface="+mn-cs"/>
              </a:rPr>
              <a:t>Jean-Charles </a:t>
            </a:r>
            <a:r>
              <a:rPr lang="en-US" altLang="zh-CN" sz="1200" b="0" i="0" kern="1200" dirty="0" err="1">
                <a:solidFill>
                  <a:schemeClr val="tx1"/>
                </a:solidFill>
                <a:effectLst/>
                <a:latin typeface="+mn-lt"/>
                <a:ea typeface="+mn-ea"/>
                <a:cs typeface="+mn-cs"/>
              </a:rPr>
              <a:t>Pomerol</a:t>
            </a:r>
            <a:r>
              <a:rPr lang="zh-CN" altLang="en-US" sz="1200" b="0" i="0" kern="1200" dirty="0">
                <a:solidFill>
                  <a:schemeClr val="tx1"/>
                </a:solidFill>
                <a:effectLst/>
                <a:latin typeface="+mn-lt"/>
                <a:ea typeface="+mn-ea"/>
                <a:cs typeface="+mn-cs"/>
              </a:rPr>
              <a:t>等著书</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指出：“慕课营运商的记录表明：其流失率超过了</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，麻省理工学院统计数据表明其慕课注册学生仅有</a:t>
            </a:r>
            <a:r>
              <a:rPr lang="en-US" altLang="zh-CN" sz="1200" b="0" i="0" kern="1200" dirty="0">
                <a:solidFill>
                  <a:schemeClr val="tx1"/>
                </a:solidFill>
                <a:effectLst/>
                <a:latin typeface="+mn-lt"/>
                <a:ea typeface="+mn-ea"/>
                <a:cs typeface="+mn-cs"/>
              </a:rPr>
              <a:t>10-15%</a:t>
            </a:r>
            <a:r>
              <a:rPr lang="zh-CN" altLang="en-US" sz="1200" b="0" i="0" kern="1200" dirty="0">
                <a:solidFill>
                  <a:schemeClr val="tx1"/>
                </a:solidFill>
                <a:effectLst/>
                <a:latin typeface="+mn-lt"/>
                <a:ea typeface="+mn-ea"/>
                <a:cs typeface="+mn-cs"/>
              </a:rPr>
              <a:t>完成了课程”。</a:t>
            </a:r>
            <a:r>
              <a:rPr lang="en-US" altLang="zh-CN" sz="1200" b="0" i="0" kern="1200" dirty="0">
                <a:solidFill>
                  <a:schemeClr val="tx1"/>
                </a:solidFill>
                <a:effectLst/>
                <a:latin typeface="+mn-lt"/>
                <a:ea typeface="+mn-ea"/>
                <a:cs typeface="+mn-cs"/>
              </a:rPr>
              <a:t>http://</a:t>
            </a:r>
            <a:r>
              <a:rPr lang="en-US" altLang="zh-CN" sz="1200" b="0" i="0" kern="1200" dirty="0" err="1">
                <a:solidFill>
                  <a:schemeClr val="tx1"/>
                </a:solidFill>
                <a:effectLst/>
                <a:latin typeface="+mn-lt"/>
                <a:ea typeface="+mn-ea"/>
                <a:cs typeface="+mn-cs"/>
              </a:rPr>
              <a:t>jwc.fafu.edu.cn</a:t>
            </a:r>
            <a:r>
              <a:rPr lang="en-US" altLang="zh-CN" sz="1200" b="0" i="0" kern="1200" dirty="0">
                <a:solidFill>
                  <a:schemeClr val="tx1"/>
                </a:solidFill>
                <a:effectLst/>
                <a:latin typeface="+mn-lt"/>
                <a:ea typeface="+mn-ea"/>
                <a:cs typeface="+mn-cs"/>
              </a:rPr>
              <a:t>/40/47/c6514a147527/</a:t>
            </a:r>
            <a:r>
              <a:rPr lang="en-US" altLang="zh-CN" sz="1200" b="0" i="0" kern="1200" dirty="0" err="1">
                <a:solidFill>
                  <a:schemeClr val="tx1"/>
                </a:solidFill>
                <a:effectLst/>
                <a:latin typeface="+mn-lt"/>
                <a:ea typeface="+mn-ea"/>
                <a:cs typeface="+mn-cs"/>
              </a:rPr>
              <a:t>page.htm</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a:t>
            </a:r>
            <a:r>
              <a:rPr lang="en-US" altLang="zh-CN" sz="1200" b="0" i="0" kern="1200" dirty="0" err="1">
                <a:solidFill>
                  <a:schemeClr val="tx1"/>
                </a:solidFill>
                <a:effectLst/>
                <a:latin typeface="+mn-lt"/>
                <a:ea typeface="+mn-ea"/>
                <a:cs typeface="+mn-cs"/>
              </a:rPr>
              <a:t>blog.extensionengine.com</a:t>
            </a:r>
            <a:r>
              <a:rPr lang="en-US" altLang="zh-CN" sz="1200" b="0" i="0" kern="1200" dirty="0">
                <a:solidFill>
                  <a:schemeClr val="tx1"/>
                </a:solidFill>
                <a:effectLst/>
                <a:latin typeface="+mn-lt"/>
                <a:ea typeface="+mn-ea"/>
                <a:cs typeface="+mn-cs"/>
              </a:rPr>
              <a:t>/the-</a:t>
            </a:r>
            <a:r>
              <a:rPr lang="en-US" altLang="zh-CN" sz="1200" b="0" i="0" kern="1200" dirty="0" err="1">
                <a:solidFill>
                  <a:schemeClr val="tx1"/>
                </a:solidFill>
                <a:effectLst/>
                <a:latin typeface="+mn-lt"/>
                <a:ea typeface="+mn-ea"/>
                <a:cs typeface="+mn-cs"/>
              </a:rPr>
              <a:t>tldr</a:t>
            </a:r>
            <a:r>
              <a:rPr lang="en-US" altLang="zh-CN" sz="1200" b="0" i="0" kern="1200" dirty="0">
                <a:solidFill>
                  <a:schemeClr val="tx1"/>
                </a:solidFill>
                <a:effectLst/>
                <a:latin typeface="+mn-lt"/>
                <a:ea typeface="+mn-ea"/>
                <a:cs typeface="+mn-cs"/>
              </a:rPr>
              <a:t>-of-</a:t>
            </a:r>
            <a:r>
              <a:rPr lang="en-US" altLang="zh-CN" sz="1200" b="0" i="0" kern="1200" dirty="0" err="1">
                <a:solidFill>
                  <a:schemeClr val="tx1"/>
                </a:solidFill>
                <a:effectLst/>
                <a:latin typeface="+mn-lt"/>
                <a:ea typeface="+mn-ea"/>
                <a:cs typeface="+mn-cs"/>
              </a:rPr>
              <a:t>moocs</a:t>
            </a:r>
            <a:r>
              <a:rPr lang="en-US" altLang="zh-CN" sz="1200" b="0" i="0" kern="1200" dirty="0">
                <a:solidFill>
                  <a:schemeClr val="tx1"/>
                </a:solidFill>
                <a:effectLst/>
                <a:latin typeface="+mn-lt"/>
                <a:ea typeface="+mn-ea"/>
                <a:cs typeface="+mn-cs"/>
              </a:rPr>
              <a:t>-a-summary-by-</a:t>
            </a:r>
            <a:r>
              <a:rPr lang="en-US" altLang="zh-CN" sz="1200" b="0" i="0" kern="1200" dirty="0" err="1">
                <a:solidFill>
                  <a:schemeClr val="tx1"/>
                </a:solidFill>
                <a:effectLst/>
                <a:latin typeface="+mn-lt"/>
                <a:ea typeface="+mn-ea"/>
                <a:cs typeface="+mn-cs"/>
              </a:rPr>
              <a:t>extensionengine</a:t>
            </a:r>
            <a:r>
              <a:rPr lang="en-US" altLang="zh-CN" sz="1200" b="0" i="0" kern="1200" dirty="0">
                <a:solidFill>
                  <a:schemeClr val="tx1"/>
                </a:solidFill>
                <a:effectLst/>
                <a:latin typeface="+mn-lt"/>
                <a:ea typeface="+mn-ea"/>
                <a:cs typeface="+mn-cs"/>
              </a:rPr>
              <a:t>/</a:t>
            </a:r>
          </a:p>
          <a:p>
            <a:endParaRPr kumimoji="1" lang="zh-CN" altLang="en-US" dirty="0"/>
          </a:p>
        </p:txBody>
      </p:sp>
      <p:sp>
        <p:nvSpPr>
          <p:cNvPr id="4" name="幻灯片编号占位符 3"/>
          <p:cNvSpPr>
            <a:spLocks noGrp="1"/>
          </p:cNvSpPr>
          <p:nvPr>
            <p:ph type="sldNum" sz="quarter" idx="10"/>
          </p:nvPr>
        </p:nvSpPr>
        <p:spPr/>
        <p:txBody>
          <a:bodyPr/>
          <a:lstStyle/>
          <a:p>
            <a:fld id="{C1E8FD03-15EA-41A8-96CE-3DBD554DC9B2}" type="slidenum">
              <a:rPr lang="zh-CN" altLang="en-US" smtClean="0"/>
              <a:t>26</a:t>
            </a:fld>
            <a:endParaRPr lang="zh-CN" altLang="en-US"/>
          </a:p>
        </p:txBody>
      </p:sp>
    </p:spTree>
    <p:extLst>
      <p:ext uri="{BB962C8B-B14F-4D97-AF65-F5344CB8AC3E}">
        <p14:creationId xmlns:p14="http://schemas.microsoft.com/office/powerpoint/2010/main" val="4654370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页脚占位符 3"/>
          <p:cNvSpPr>
            <a:spLocks noGrp="1"/>
          </p:cNvSpPr>
          <p:nvPr>
            <p:ph type="ftr" sz="quarter" idx="10"/>
          </p:nvPr>
        </p:nvSpPr>
        <p:spPr/>
        <p:txBody>
          <a:bodyPr/>
          <a:lstStyle>
            <a:lvl1pPr algn="ctr">
              <a:defRPr b="0"/>
            </a:lvl1pPr>
          </a:lstStyle>
          <a:p>
            <a:pPr>
              <a:defRPr/>
            </a:pPr>
            <a:fld id="{22FE0F41-282F-C046-8520-F545292FA4F0}"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268879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lgn="ctr">
              <a:defRPr b="0"/>
            </a:lvl1pPr>
          </a:lstStyle>
          <a:p>
            <a:pPr>
              <a:defRPr/>
            </a:pPr>
            <a:fld id="{F872F825-CE0A-B24A-AEFA-D3390A0BADEB}"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965825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40513" y="981075"/>
            <a:ext cx="2057400" cy="532765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68313" y="981075"/>
            <a:ext cx="6019800" cy="532765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lgn="ctr">
              <a:defRPr b="0"/>
            </a:lvl1pPr>
          </a:lstStyle>
          <a:p>
            <a:pPr>
              <a:defRPr/>
            </a:pPr>
            <a:fld id="{706CDD86-6203-1342-9A54-5815C8EC3D5A}"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946060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68313" y="981075"/>
            <a:ext cx="8207375" cy="993775"/>
          </a:xfrm>
        </p:spPr>
        <p:txBody>
          <a:bodyPr/>
          <a:lstStyle/>
          <a:p>
            <a:r>
              <a:rPr lang="zh-CN" altLang="en-US"/>
              <a:t>单击此处编辑母版标题样式</a:t>
            </a:r>
          </a:p>
        </p:txBody>
      </p:sp>
      <p:sp>
        <p:nvSpPr>
          <p:cNvPr id="3" name="文本占位符 2"/>
          <p:cNvSpPr>
            <a:spLocks noGrp="1"/>
          </p:cNvSpPr>
          <p:nvPr>
            <p:ph type="body" sz="half" idx="1"/>
          </p:nvPr>
        </p:nvSpPr>
        <p:spPr>
          <a:xfrm>
            <a:off x="468313" y="2060575"/>
            <a:ext cx="4038600" cy="4248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2060575"/>
            <a:ext cx="4038600" cy="42481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lgn="ctr">
              <a:defRPr b="0"/>
            </a:lvl1pPr>
          </a:lstStyle>
          <a:p>
            <a:pPr>
              <a:defRPr/>
            </a:pPr>
            <a:fld id="{5676C922-707A-124F-96E1-7E00F59D43DC}"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257165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页脚占位符 3"/>
          <p:cNvSpPr>
            <a:spLocks noGrp="1"/>
          </p:cNvSpPr>
          <p:nvPr>
            <p:ph type="ftr" sz="quarter" idx="10"/>
          </p:nvPr>
        </p:nvSpPr>
        <p:spPr/>
        <p:txBody>
          <a:bodyPr/>
          <a:lstStyle>
            <a:lvl1pPr algn="ctr">
              <a:defRPr b="0"/>
            </a:lvl1pPr>
          </a:lstStyle>
          <a:p>
            <a:pPr>
              <a:defRPr/>
            </a:pPr>
            <a:fld id="{1299E136-7723-2D4A-A2F7-51AA0562A00F}"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747944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页脚占位符 3"/>
          <p:cNvSpPr>
            <a:spLocks noGrp="1"/>
          </p:cNvSpPr>
          <p:nvPr>
            <p:ph type="ftr" sz="quarter" idx="10"/>
          </p:nvPr>
        </p:nvSpPr>
        <p:spPr/>
        <p:txBody>
          <a:bodyPr/>
          <a:lstStyle>
            <a:lvl1pPr algn="ctr">
              <a:defRPr b="0"/>
            </a:lvl1pPr>
          </a:lstStyle>
          <a:p>
            <a:pPr>
              <a:defRPr/>
            </a:pPr>
            <a:fld id="{F7D6CF08-0CFC-014B-BC31-898A9AADD043}"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4840306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68313" y="2060575"/>
            <a:ext cx="4038600"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9313" y="2060575"/>
            <a:ext cx="4038600" cy="42481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p:txBody>
          <a:bodyPr/>
          <a:lstStyle>
            <a:lvl1pPr algn="ctr">
              <a:defRPr b="0"/>
            </a:lvl1pPr>
          </a:lstStyle>
          <a:p>
            <a:pPr>
              <a:defRPr/>
            </a:pPr>
            <a:fld id="{E8A298C9-DE88-D241-9D5C-B504815B3BF6}"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228797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6"/>
          <p:cNvSpPr>
            <a:spLocks noGrp="1"/>
          </p:cNvSpPr>
          <p:nvPr>
            <p:ph type="ftr" sz="quarter" idx="10"/>
          </p:nvPr>
        </p:nvSpPr>
        <p:spPr/>
        <p:txBody>
          <a:bodyPr/>
          <a:lstStyle>
            <a:lvl1pPr algn="ctr">
              <a:defRPr b="0"/>
            </a:lvl1pPr>
          </a:lstStyle>
          <a:p>
            <a:pPr>
              <a:defRPr/>
            </a:pPr>
            <a:fld id="{0A250E9D-9465-BB46-B3B5-F0B3CE3895F1}"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543914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lvl1pPr algn="ctr">
              <a:defRPr b="0"/>
            </a:lvl1pPr>
          </a:lstStyle>
          <a:p>
            <a:pPr>
              <a:defRPr/>
            </a:pPr>
            <a:fld id="{3FC883DF-6DA4-5D4F-AF87-6E4E39313FA8}"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475726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lvl1pPr algn="ctr">
              <a:defRPr b="0"/>
            </a:lvl1pPr>
          </a:lstStyle>
          <a:p>
            <a:pPr>
              <a:defRPr/>
            </a:pPr>
            <a:fld id="{AC7945B8-915A-8949-9B66-C22FFC00ADB2}"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248864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lgn="ctr">
              <a:defRPr b="0"/>
            </a:lvl1pPr>
          </a:lstStyle>
          <a:p>
            <a:pPr>
              <a:defRPr/>
            </a:pPr>
            <a:fld id="{6470EDCC-CAA5-834F-BB50-F69EE2907BD5}"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165880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页脚占位符 4"/>
          <p:cNvSpPr>
            <a:spLocks noGrp="1"/>
          </p:cNvSpPr>
          <p:nvPr>
            <p:ph type="ftr" sz="quarter" idx="10"/>
          </p:nvPr>
        </p:nvSpPr>
        <p:spPr/>
        <p:txBody>
          <a:bodyPr/>
          <a:lstStyle>
            <a:lvl1pPr algn="ctr">
              <a:defRPr b="0"/>
            </a:lvl1pPr>
          </a:lstStyle>
          <a:p>
            <a:pPr>
              <a:defRPr/>
            </a:pPr>
            <a:fld id="{02D8453E-756D-8D4E-931E-FD46A7B4EF3B}" type="slidenum">
              <a:rPr lang="en-US" altLang="zh-CN"/>
              <a:pPr>
                <a:defRPr/>
              </a:pPr>
              <a:t>‹#›</a:t>
            </a:fld>
            <a:r>
              <a:rPr lang="en-US" altLang="zh-CN"/>
              <a:t>  </a:t>
            </a:r>
          </a:p>
          <a:p>
            <a:pPr>
              <a:defRPr/>
            </a:pPr>
            <a:endParaRPr lang="en-US" altLang="zh-CN"/>
          </a:p>
        </p:txBody>
      </p:sp>
    </p:spTree>
    <p:extLst>
      <p:ext uri="{BB962C8B-B14F-4D97-AF65-F5344CB8AC3E}">
        <p14:creationId xmlns:p14="http://schemas.microsoft.com/office/powerpoint/2010/main" val="5243107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468313" y="2060575"/>
            <a:ext cx="82296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r>
              <a:rPr lang="en-US" altLang="zh-CN"/>
              <a:t>6</a:t>
            </a:r>
            <a:r>
              <a:rPr lang="zh-CN" altLang="en-US"/>
              <a:t>伍</a:t>
            </a:r>
          </a:p>
          <a:p>
            <a:pPr lvl="2"/>
            <a:r>
              <a:rPr lang="zh-CN" altLang="en-US"/>
              <a:t>以</a:t>
            </a:r>
          </a:p>
          <a:p>
            <a:pPr lvl="3"/>
            <a:r>
              <a:rPr lang="zh-CN" altLang="en-US"/>
              <a:t>第四级</a:t>
            </a:r>
          </a:p>
          <a:p>
            <a:pPr lvl="4"/>
            <a:r>
              <a:rPr lang="zh-CN" altLang="en-US"/>
              <a:t>第五级</a:t>
            </a:r>
          </a:p>
        </p:txBody>
      </p:sp>
      <p:sp>
        <p:nvSpPr>
          <p:cNvPr id="1027" name="Rectangle 2"/>
          <p:cNvSpPr>
            <a:spLocks noGrp="1" noChangeArrowheads="1"/>
          </p:cNvSpPr>
          <p:nvPr>
            <p:ph type="title"/>
          </p:nvPr>
        </p:nvSpPr>
        <p:spPr bwMode="auto">
          <a:xfrm>
            <a:off x="468313" y="981075"/>
            <a:ext cx="8207375"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zh-CN" altLang="en-US"/>
              <a:t>社会</a:t>
            </a:r>
          </a:p>
        </p:txBody>
      </p:sp>
      <p:sp>
        <p:nvSpPr>
          <p:cNvPr id="1029" name="Rectangle 5"/>
          <p:cNvSpPr>
            <a:spLocks noGrp="1" noChangeArrowheads="1"/>
          </p:cNvSpPr>
          <p:nvPr>
            <p:ph type="ftr" sz="quarter" idx="3"/>
          </p:nvPr>
        </p:nvSpPr>
        <p:spPr bwMode="auto">
          <a:xfrm>
            <a:off x="8172400" y="6165850"/>
            <a:ext cx="72008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800" b="1">
                <a:solidFill>
                  <a:srgbClr val="990033"/>
                </a:solidFill>
                <a:latin typeface="宋体" panose="02010600030101010101" pitchFamily="2" charset="-122"/>
                <a:ea typeface="宋体" panose="02010600030101010101" pitchFamily="2" charset="-122"/>
              </a:defRPr>
            </a:lvl1pPr>
          </a:lstStyle>
          <a:p>
            <a:pPr>
              <a:defRPr/>
            </a:pPr>
            <a:fld id="{15C3AC6B-E220-A944-85A4-B8575C4D42AB}" type="slidenum">
              <a:rPr lang="en-US" altLang="zh-CN"/>
              <a:pPr>
                <a:defRPr/>
              </a:pPr>
              <a:t>‹#›</a:t>
            </a:fld>
            <a:r>
              <a:rPr lang="en-US" altLang="zh-CN"/>
              <a:t>  </a:t>
            </a:r>
          </a:p>
          <a:p>
            <a:pPr>
              <a:defRPr/>
            </a:pPr>
            <a:endParaRPr lang="en-US" altLang="zh-CN"/>
          </a:p>
        </p:txBody>
      </p:sp>
      <p:pic>
        <p:nvPicPr>
          <p:cNvPr id="2" name="Picture 7" descr="r_logo"/>
          <p:cNvPicPr>
            <a:picLocks noChangeAspect="1" noChangeArrowheads="1"/>
          </p:cNvPicPr>
          <p:nvPr userDrawn="1"/>
        </p:nvPicPr>
        <p:blipFill>
          <a:blip r:embed="rId14">
            <a:extLst>
              <a:ext uri="{28A0092B-C50C-407E-A947-70E740481C1C}">
                <a14:useLocalDpi xmlns:a14="http://schemas.microsoft.com/office/drawing/2010/main"/>
              </a:ext>
            </a:extLst>
          </a:blip>
          <a:srcRect/>
          <a:stretch>
            <a:fillRect/>
          </a:stretch>
        </p:blipFill>
        <p:spPr bwMode="auto">
          <a:xfrm>
            <a:off x="250825" y="190500"/>
            <a:ext cx="2376488" cy="71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0" name="Line 10"/>
          <p:cNvSpPr>
            <a:spLocks noChangeShapeType="1"/>
          </p:cNvSpPr>
          <p:nvPr userDrawn="1"/>
        </p:nvSpPr>
        <p:spPr bwMode="auto">
          <a:xfrm>
            <a:off x="3059113" y="476250"/>
            <a:ext cx="5616575" cy="0"/>
          </a:xfrm>
          <a:prstGeom prst="line">
            <a:avLst/>
          </a:prstGeom>
          <a:noFill/>
          <a:ln w="9525">
            <a:solidFill>
              <a:srgbClr val="A50021"/>
            </a:solidFill>
            <a:round/>
            <a:headEnd/>
            <a:tailEnd/>
          </a:ln>
          <a:effectLst>
            <a:outerShdw blurRad="63500" sy="50000" kx="-2453608" rotWithShape="0">
              <a:schemeClr val="bg2">
                <a:alpha val="50000"/>
              </a:schemeClr>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31" name="Line 14"/>
          <p:cNvSpPr>
            <a:spLocks noChangeShapeType="1"/>
          </p:cNvSpPr>
          <p:nvPr userDrawn="1"/>
        </p:nvSpPr>
        <p:spPr bwMode="auto">
          <a:xfrm>
            <a:off x="3059113" y="549275"/>
            <a:ext cx="5616575" cy="0"/>
          </a:xfrm>
          <a:prstGeom prst="line">
            <a:avLst/>
          </a:prstGeom>
          <a:noFill/>
          <a:ln w="9525">
            <a:solidFill>
              <a:srgbClr val="A50021"/>
            </a:solidFill>
            <a:round/>
            <a:headEnd/>
            <a:tailEnd/>
          </a:ln>
          <a:effectLst>
            <a:outerShdw blurRad="63500" sy="50000" kx="-2453608" rotWithShape="0">
              <a:schemeClr val="bg2">
                <a:alpha val="50000"/>
              </a:schemeClr>
            </a:outerShdw>
          </a:effectLst>
          <a:extLst>
            <a:ext uri="{909E8E84-426E-40DD-AFC4-6F175D3DCCD1}">
              <a14:hiddenFill xmlns:a14="http://schemas.microsoft.com/office/drawing/2010/main">
                <a:noFill/>
              </a14:hiddenFill>
            </a:ext>
          </a:extLst>
        </p:spPr>
        <p:txBody>
          <a:bodyPr wrap="none" anchor="ctr"/>
          <a:lstStyle/>
          <a:p>
            <a:endParaRPr lang="zh-CN" altLang="en-US"/>
          </a:p>
        </p:txBody>
      </p:sp>
      <p:sp>
        <p:nvSpPr>
          <p:cNvPr id="1032" name="Line 17"/>
          <p:cNvSpPr>
            <a:spLocks noChangeShapeType="1"/>
          </p:cNvSpPr>
          <p:nvPr userDrawn="1"/>
        </p:nvSpPr>
        <p:spPr bwMode="auto">
          <a:xfrm>
            <a:off x="395288" y="6381750"/>
            <a:ext cx="7921625" cy="0"/>
          </a:xfrm>
          <a:prstGeom prst="line">
            <a:avLst/>
          </a:prstGeom>
          <a:noFill/>
          <a:ln w="38100" cmpd="dbl">
            <a:solidFill>
              <a:srgbClr val="A50021"/>
            </a:solidFill>
            <a:round/>
            <a:headEnd/>
            <a:tailEnd/>
          </a:ln>
          <a:effectLst>
            <a:outerShdw blurRad="63500" sy="50000" kx="-2453608" rotWithShape="0">
              <a:schemeClr val="bg2">
                <a:alpha val="50000"/>
              </a:schemeClr>
            </a:outerShdw>
          </a:effectLst>
          <a:extLst>
            <a:ext uri="{909E8E84-426E-40DD-AFC4-6F175D3DCCD1}">
              <a14:hiddenFill xmlns:a14="http://schemas.microsoft.com/office/drawing/2010/main">
                <a:noFill/>
              </a14:hiddenFill>
            </a:ext>
          </a:extLst>
        </p:spPr>
        <p:txBody>
          <a:bodyPr wrap="none" anchor="ctr"/>
          <a:lstStyle/>
          <a:p>
            <a:endParaRPr lang="zh-CN" altLang="en-US"/>
          </a:p>
        </p:txBody>
      </p:sp>
    </p:spTree>
  </p:cSld>
  <p:clrMap bg1="lt1" tx1="dk1" bg2="lt2" tx2="dk2" accent1="accent1" accent2="accent2" accent3="accent3" accent4="accent4" accent5="accent5" accent6="accent6" hlink="hlink" folHlink="folHlink"/>
  <p:sldLayoutIdLst>
    <p:sldLayoutId id="2147484057" r:id="rId1"/>
    <p:sldLayoutId id="2147484058" r:id="rId2"/>
    <p:sldLayoutId id="2147484059" r:id="rId3"/>
    <p:sldLayoutId id="2147484060" r:id="rId4"/>
    <p:sldLayoutId id="2147484061" r:id="rId5"/>
    <p:sldLayoutId id="2147484062" r:id="rId6"/>
    <p:sldLayoutId id="2147484063" r:id="rId7"/>
    <p:sldLayoutId id="2147484064" r:id="rId8"/>
    <p:sldLayoutId id="2147484065" r:id="rId9"/>
    <p:sldLayoutId id="2147484066" r:id="rId10"/>
    <p:sldLayoutId id="2147484067" r:id="rId11"/>
    <p:sldLayoutId id="2147484068" r:id="rId12"/>
  </p:sldLayoutIdLst>
  <p:hf sldNum="0" hdr="0" dt="0"/>
  <p:txStyles>
    <p:titleStyle>
      <a:lvl1pPr algn="ctr" rtl="0" eaLnBrk="0" fontAlgn="base" hangingPunct="0">
        <a:spcBef>
          <a:spcPct val="0"/>
        </a:spcBef>
        <a:spcAft>
          <a:spcPct val="0"/>
        </a:spcAft>
        <a:defRPr sz="44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Arial" charset="0"/>
          <a:ea typeface="宋体" pitchFamily="2" charset="-122"/>
        </a:defRPr>
      </a:lvl2pPr>
      <a:lvl3pPr algn="ctr" rtl="0" eaLnBrk="0" fontAlgn="base" hangingPunct="0">
        <a:spcBef>
          <a:spcPct val="0"/>
        </a:spcBef>
        <a:spcAft>
          <a:spcPct val="0"/>
        </a:spcAft>
        <a:defRPr sz="4400">
          <a:solidFill>
            <a:schemeClr val="tx1"/>
          </a:solidFill>
          <a:latin typeface="Arial" charset="0"/>
          <a:ea typeface="宋体" pitchFamily="2" charset="-122"/>
        </a:defRPr>
      </a:lvl3pPr>
      <a:lvl4pPr algn="ctr" rtl="0" eaLnBrk="0" fontAlgn="base" hangingPunct="0">
        <a:spcBef>
          <a:spcPct val="0"/>
        </a:spcBef>
        <a:spcAft>
          <a:spcPct val="0"/>
        </a:spcAft>
        <a:defRPr sz="4400">
          <a:solidFill>
            <a:schemeClr val="tx1"/>
          </a:solidFill>
          <a:latin typeface="Arial" charset="0"/>
          <a:ea typeface="宋体" pitchFamily="2" charset="-122"/>
        </a:defRPr>
      </a:lvl4pPr>
      <a:lvl5pPr algn="ctr" rtl="0" eaLnBrk="0" fontAlgn="base" hangingPunct="0">
        <a:spcBef>
          <a:spcPct val="0"/>
        </a:spcBef>
        <a:spcAft>
          <a:spcPct val="0"/>
        </a:spcAft>
        <a:defRPr sz="4400">
          <a:solidFill>
            <a:schemeClr val="tx1"/>
          </a:solidFill>
          <a:latin typeface="Arial" charset="0"/>
          <a:ea typeface="宋体" pitchFamily="2" charset="-122"/>
        </a:defRPr>
      </a:lvl5pPr>
      <a:lvl6pPr marL="457200" algn="ctr" rtl="0" fontAlgn="base">
        <a:spcBef>
          <a:spcPct val="0"/>
        </a:spcBef>
        <a:spcAft>
          <a:spcPct val="0"/>
        </a:spcAft>
        <a:defRPr sz="4400">
          <a:solidFill>
            <a:schemeClr val="tx1"/>
          </a:solidFill>
          <a:latin typeface="Arial" charset="0"/>
          <a:ea typeface="宋体" pitchFamily="2" charset="-122"/>
        </a:defRPr>
      </a:lvl6pPr>
      <a:lvl7pPr marL="914400" algn="ctr" rtl="0" fontAlgn="base">
        <a:spcBef>
          <a:spcPct val="0"/>
        </a:spcBef>
        <a:spcAft>
          <a:spcPct val="0"/>
        </a:spcAft>
        <a:defRPr sz="4400">
          <a:solidFill>
            <a:schemeClr val="tx1"/>
          </a:solidFill>
          <a:latin typeface="Arial" charset="0"/>
          <a:ea typeface="宋体" pitchFamily="2" charset="-122"/>
        </a:defRPr>
      </a:lvl7pPr>
      <a:lvl8pPr marL="1371600" algn="ctr" rtl="0" fontAlgn="base">
        <a:spcBef>
          <a:spcPct val="0"/>
        </a:spcBef>
        <a:spcAft>
          <a:spcPct val="0"/>
        </a:spcAft>
        <a:defRPr sz="4400">
          <a:solidFill>
            <a:schemeClr val="tx1"/>
          </a:solidFill>
          <a:latin typeface="Arial" charset="0"/>
          <a:ea typeface="宋体" pitchFamily="2" charset="-122"/>
        </a:defRPr>
      </a:lvl8pPr>
      <a:lvl9pPr marL="1828800" algn="ctr" rtl="0" fontAlgn="base">
        <a:spcBef>
          <a:spcPct val="0"/>
        </a:spcBef>
        <a:spcAft>
          <a:spcPct val="0"/>
        </a:spcAft>
        <a:defRPr sz="4400">
          <a:solidFill>
            <a:schemeClr val="tx1"/>
          </a:solidFill>
          <a:latin typeface="Arial" charset="0"/>
          <a:ea typeface="宋体" pitchFamily="2" charset="-122"/>
        </a:defRPr>
      </a:lvl9pPr>
    </p:titleStyle>
    <p:bodyStyle>
      <a:lvl1pPr marL="342900" indent="-342900" algn="l" rtl="0" eaLnBrk="0" fontAlgn="base" hangingPunct="0">
        <a:spcBef>
          <a:spcPct val="20000"/>
        </a:spcBef>
        <a:spcAft>
          <a:spcPct val="0"/>
        </a:spcAft>
        <a:buClr>
          <a:srgbClr val="990033"/>
        </a:buClr>
        <a:buFont typeface="Wingdings" charset="2"/>
        <a:buChar char="p"/>
        <a:defRPr sz="3200">
          <a:solidFill>
            <a:schemeClr val="tx1"/>
          </a:solidFill>
          <a:latin typeface="+mn-lt"/>
          <a:ea typeface="+mn-ea"/>
          <a:cs typeface="+mn-cs"/>
        </a:defRPr>
      </a:lvl1pPr>
      <a:lvl2pPr marL="742950" indent="-285750" algn="l" rtl="0" eaLnBrk="0" fontAlgn="base" hangingPunct="0">
        <a:spcBef>
          <a:spcPct val="20000"/>
        </a:spcBef>
        <a:spcAft>
          <a:spcPct val="0"/>
        </a:spcAft>
        <a:buClr>
          <a:srgbClr val="990033"/>
        </a:buClr>
        <a:buFont typeface="Wingdings" charset="2"/>
        <a:buChar char="l"/>
        <a:defRPr sz="2800">
          <a:solidFill>
            <a:schemeClr val="tx1"/>
          </a:solidFill>
          <a:latin typeface="+mn-lt"/>
          <a:ea typeface="+mn-ea"/>
        </a:defRPr>
      </a:lvl2pPr>
      <a:lvl3pPr marL="1143000" indent="-228600" algn="l" rtl="0" eaLnBrk="0" fontAlgn="base" hangingPunct="0">
        <a:spcBef>
          <a:spcPct val="20000"/>
        </a:spcBef>
        <a:spcAft>
          <a:spcPct val="0"/>
        </a:spcAft>
        <a:buClr>
          <a:srgbClr val="990033"/>
        </a:buClr>
        <a:buSzPct val="80000"/>
        <a:buFont typeface="Wingdings" charset="2"/>
        <a:buChar char="u"/>
        <a:defRPr sz="2400">
          <a:solidFill>
            <a:schemeClr val="tx1"/>
          </a:solidFill>
          <a:latin typeface="+mn-lt"/>
          <a:ea typeface="+mn-ea"/>
        </a:defRPr>
      </a:lvl3pPr>
      <a:lvl4pPr marL="1600200" indent="-228600" algn="l" rtl="0" eaLnBrk="0" fontAlgn="base" hangingPunct="0">
        <a:spcBef>
          <a:spcPct val="20000"/>
        </a:spcBef>
        <a:spcAft>
          <a:spcPct val="0"/>
        </a:spcAft>
        <a:buClr>
          <a:srgbClr val="990033"/>
        </a:buClr>
        <a:buFont typeface="Wingdings" charset="2"/>
        <a:buChar char="Ø"/>
        <a:defRPr sz="2000">
          <a:solidFill>
            <a:schemeClr val="tx1"/>
          </a:solidFill>
          <a:latin typeface="+mn-lt"/>
          <a:ea typeface="+mn-ea"/>
        </a:defRPr>
      </a:lvl4pPr>
      <a:lvl5pPr marL="2057400" indent="-228600" algn="l" rtl="0" eaLnBrk="0" fontAlgn="base" hangingPunct="0">
        <a:spcBef>
          <a:spcPct val="20000"/>
        </a:spcBef>
        <a:spcAft>
          <a:spcPct val="0"/>
        </a:spcAft>
        <a:buClr>
          <a:srgbClr val="990033"/>
        </a:buClr>
        <a:buChar char="•"/>
        <a:defRPr sz="2000">
          <a:solidFill>
            <a:schemeClr val="tx1"/>
          </a:solidFill>
          <a:latin typeface="+mn-lt"/>
          <a:ea typeface="+mn-ea"/>
        </a:defRPr>
      </a:lvl5pPr>
      <a:lvl6pPr marL="2514600" indent="-228600" algn="l" rtl="0" fontAlgn="base">
        <a:spcBef>
          <a:spcPct val="20000"/>
        </a:spcBef>
        <a:spcAft>
          <a:spcPct val="0"/>
        </a:spcAft>
        <a:buClr>
          <a:srgbClr val="990033"/>
        </a:buClr>
        <a:buChar char="•"/>
        <a:defRPr sz="2000">
          <a:solidFill>
            <a:schemeClr val="tx1"/>
          </a:solidFill>
          <a:latin typeface="+mn-lt"/>
          <a:ea typeface="+mn-ea"/>
        </a:defRPr>
      </a:lvl6pPr>
      <a:lvl7pPr marL="2971800" indent="-228600" algn="l" rtl="0" fontAlgn="base">
        <a:spcBef>
          <a:spcPct val="20000"/>
        </a:spcBef>
        <a:spcAft>
          <a:spcPct val="0"/>
        </a:spcAft>
        <a:buClr>
          <a:srgbClr val="990033"/>
        </a:buClr>
        <a:buChar char="•"/>
        <a:defRPr sz="2000">
          <a:solidFill>
            <a:schemeClr val="tx1"/>
          </a:solidFill>
          <a:latin typeface="+mn-lt"/>
          <a:ea typeface="+mn-ea"/>
        </a:defRPr>
      </a:lvl7pPr>
      <a:lvl8pPr marL="3429000" indent="-228600" algn="l" rtl="0" fontAlgn="base">
        <a:spcBef>
          <a:spcPct val="20000"/>
        </a:spcBef>
        <a:spcAft>
          <a:spcPct val="0"/>
        </a:spcAft>
        <a:buClr>
          <a:srgbClr val="990033"/>
        </a:buClr>
        <a:buChar char="•"/>
        <a:defRPr sz="2000">
          <a:solidFill>
            <a:schemeClr val="tx1"/>
          </a:solidFill>
          <a:latin typeface="+mn-lt"/>
          <a:ea typeface="+mn-ea"/>
        </a:defRPr>
      </a:lvl8pPr>
      <a:lvl9pPr marL="3886200" indent="-228600" algn="l" rtl="0" fontAlgn="base">
        <a:spcBef>
          <a:spcPct val="20000"/>
        </a:spcBef>
        <a:spcAft>
          <a:spcPct val="0"/>
        </a:spcAft>
        <a:buClr>
          <a:srgbClr val="990033"/>
        </a:buClr>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lidingruc/2018R/blob/master/README.md"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note.youdao.com/noteshare?id=351a5e712274bd552b70aeb557a9cae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28.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0CA56B-F7CC-F842-8849-0144FBC80675}"/>
              </a:ext>
            </a:extLst>
          </p:cNvPr>
          <p:cNvSpPr>
            <a:spLocks noGrp="1"/>
          </p:cNvSpPr>
          <p:nvPr>
            <p:ph type="ctrTitle"/>
          </p:nvPr>
        </p:nvSpPr>
        <p:spPr>
          <a:xfrm>
            <a:off x="685800" y="1412777"/>
            <a:ext cx="7772400" cy="2187674"/>
          </a:xfrm>
        </p:spPr>
        <p:txBody>
          <a:bodyPr/>
          <a:lstStyle/>
          <a:p>
            <a:br>
              <a:rPr kumimoji="1" lang="en-US" altLang="zh-Hans" dirty="0"/>
            </a:br>
            <a:r>
              <a:rPr lang="zh-CN" altLang="en-US" dirty="0"/>
              <a:t>数据科学与社会研究：基于</a:t>
            </a:r>
            <a:r>
              <a:rPr lang="en-US" altLang="zh-CN" dirty="0"/>
              <a:t>R</a:t>
            </a:r>
            <a:r>
              <a:rPr lang="zh-CN" altLang="en-US" dirty="0"/>
              <a:t>和</a:t>
            </a:r>
            <a:r>
              <a:rPr lang="en-US" altLang="zh-CN" dirty="0"/>
              <a:t>Python</a:t>
            </a:r>
            <a:r>
              <a:rPr lang="zh-CN" altLang="en-US" dirty="0"/>
              <a:t>的实践</a:t>
            </a:r>
            <a:endParaRPr kumimoji="1" lang="zh-CN" altLang="en-US" dirty="0"/>
          </a:p>
        </p:txBody>
      </p:sp>
      <p:sp>
        <p:nvSpPr>
          <p:cNvPr id="3" name="副标题 2">
            <a:extLst>
              <a:ext uri="{FF2B5EF4-FFF2-40B4-BE49-F238E27FC236}">
                <a16:creationId xmlns:a16="http://schemas.microsoft.com/office/drawing/2014/main" id="{E85947B1-AEFF-CB43-AF4A-FC1A9A70A04E}"/>
              </a:ext>
            </a:extLst>
          </p:cNvPr>
          <p:cNvSpPr>
            <a:spLocks noGrp="1"/>
          </p:cNvSpPr>
          <p:nvPr>
            <p:ph type="subTitle" idx="1"/>
          </p:nvPr>
        </p:nvSpPr>
        <p:spPr/>
        <p:txBody>
          <a:bodyPr/>
          <a:lstStyle/>
          <a:p>
            <a:r>
              <a:rPr kumimoji="1" lang="zh-Hans" altLang="en-US" dirty="0"/>
              <a:t>李丁</a:t>
            </a:r>
            <a:endParaRPr kumimoji="1" lang="en-US" altLang="zh-Hans" dirty="0"/>
          </a:p>
          <a:p>
            <a:r>
              <a:rPr kumimoji="1" lang="zh-CN" altLang="en-US" dirty="0"/>
              <a:t>中国人民大学</a:t>
            </a:r>
            <a:endParaRPr kumimoji="1" lang="en-US" altLang="zh-Hans" dirty="0"/>
          </a:p>
          <a:p>
            <a:r>
              <a:rPr kumimoji="1" lang="en-US" altLang="zh-Hans" dirty="0"/>
              <a:t>201</a:t>
            </a:r>
            <a:r>
              <a:rPr kumimoji="1" lang="en-US" altLang="zh-CN" dirty="0"/>
              <a:t>9</a:t>
            </a:r>
            <a:r>
              <a:rPr kumimoji="1" lang="zh-Hans" altLang="en-US" dirty="0"/>
              <a:t>年</a:t>
            </a:r>
            <a:r>
              <a:rPr kumimoji="1" lang="zh-CN" altLang="en-US" dirty="0"/>
              <a:t>秋</a:t>
            </a:r>
            <a:r>
              <a:rPr kumimoji="1" lang="zh-Hans" altLang="en-US" dirty="0"/>
              <a:t>季学期</a:t>
            </a:r>
            <a:endParaRPr kumimoji="1" lang="zh-CN" altLang="en-US" dirty="0"/>
          </a:p>
        </p:txBody>
      </p:sp>
      <p:sp>
        <p:nvSpPr>
          <p:cNvPr id="4" name="页脚占位符 3">
            <a:extLst>
              <a:ext uri="{FF2B5EF4-FFF2-40B4-BE49-F238E27FC236}">
                <a16:creationId xmlns:a16="http://schemas.microsoft.com/office/drawing/2014/main" id="{530711E2-4B54-5142-939B-217A01394294}"/>
              </a:ext>
            </a:extLst>
          </p:cNvPr>
          <p:cNvSpPr>
            <a:spLocks noGrp="1"/>
          </p:cNvSpPr>
          <p:nvPr>
            <p:ph type="ftr" sz="quarter" idx="10"/>
          </p:nvPr>
        </p:nvSpPr>
        <p:spPr/>
        <p:txBody>
          <a:bodyPr/>
          <a:lstStyle/>
          <a:p>
            <a:pPr>
              <a:defRPr/>
            </a:pPr>
            <a:fld id="{22FE0F41-282F-C046-8520-F545292FA4F0}" type="slidenum">
              <a:rPr lang="en-US" altLang="zh-CN" smtClean="0"/>
              <a:pPr>
                <a:defRPr/>
              </a:pPr>
              <a:t>1</a:t>
            </a:fld>
            <a:r>
              <a:rPr lang="en-US" altLang="zh-CN"/>
              <a:t>  </a:t>
            </a:r>
          </a:p>
          <a:p>
            <a:pPr>
              <a:defRPr/>
            </a:pPr>
            <a:endParaRPr lang="en-US" altLang="zh-CN"/>
          </a:p>
        </p:txBody>
      </p:sp>
    </p:spTree>
    <p:extLst>
      <p:ext uri="{BB962C8B-B14F-4D97-AF65-F5344CB8AC3E}">
        <p14:creationId xmlns:p14="http://schemas.microsoft.com/office/powerpoint/2010/main" val="19033526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t>数字化自我（</a:t>
            </a:r>
            <a:r>
              <a:rPr lang="en-US" altLang="zh-CN" sz="4000" dirty="0"/>
              <a:t>Quantified self</a:t>
            </a:r>
            <a:r>
              <a:rPr lang="zh-CN" altLang="en-US" sz="4000" dirty="0"/>
              <a:t>）</a:t>
            </a:r>
          </a:p>
        </p:txBody>
      </p:sp>
      <p:sp>
        <p:nvSpPr>
          <p:cNvPr id="3" name="内容占位符 2"/>
          <p:cNvSpPr>
            <a:spLocks noGrp="1"/>
          </p:cNvSpPr>
          <p:nvPr>
            <p:ph idx="1"/>
          </p:nvPr>
        </p:nvSpPr>
        <p:spPr>
          <a:xfrm>
            <a:off x="802189" y="2039144"/>
            <a:ext cx="1742176" cy="378167"/>
          </a:xfrm>
        </p:spPr>
        <p:txBody>
          <a:bodyPr>
            <a:normAutofit fontScale="70000" lnSpcReduction="20000"/>
          </a:bodyPr>
          <a:lstStyle/>
          <a:p>
            <a:pPr marL="0" indent="0">
              <a:buNone/>
            </a:pPr>
            <a:r>
              <a:rPr lang="zh-CN" altLang="en-US" dirty="0"/>
              <a:t>日常邮件</a:t>
            </a:r>
          </a:p>
        </p:txBody>
      </p:sp>
      <p:pic>
        <p:nvPicPr>
          <p:cNvPr id="15" name="图片 14"/>
          <p:cNvPicPr>
            <a:picLocks noChangeAspect="1"/>
          </p:cNvPicPr>
          <p:nvPr/>
        </p:nvPicPr>
        <p:blipFill>
          <a:blip r:embed="rId3"/>
          <a:stretch>
            <a:fillRect/>
          </a:stretch>
        </p:blipFill>
        <p:spPr>
          <a:xfrm>
            <a:off x="802189" y="1841209"/>
            <a:ext cx="3677964" cy="4714481"/>
          </a:xfrm>
          <a:prstGeom prst="rect">
            <a:avLst/>
          </a:prstGeom>
        </p:spPr>
      </p:pic>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75096" y="1974850"/>
            <a:ext cx="4704895" cy="4580840"/>
          </a:xfrm>
          <a:prstGeom prst="rect">
            <a:avLst/>
          </a:prstGeom>
        </p:spPr>
      </p:pic>
    </p:spTree>
    <p:extLst>
      <p:ext uri="{BB962C8B-B14F-4D97-AF65-F5344CB8AC3E}">
        <p14:creationId xmlns:p14="http://schemas.microsoft.com/office/powerpoint/2010/main" val="2237708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数字化自我（</a:t>
            </a:r>
            <a:r>
              <a:rPr lang="en-US" altLang="zh-CN" dirty="0"/>
              <a:t>Quantified self</a:t>
            </a:r>
            <a:r>
              <a:rPr lang="zh-CN" altLang="en-US" dirty="0"/>
              <a:t>）</a:t>
            </a:r>
          </a:p>
        </p:txBody>
      </p:sp>
      <p:sp>
        <p:nvSpPr>
          <p:cNvPr id="3" name="内容占位符 2"/>
          <p:cNvSpPr>
            <a:spLocks noGrp="1"/>
          </p:cNvSpPr>
          <p:nvPr>
            <p:ph idx="1"/>
          </p:nvPr>
        </p:nvSpPr>
        <p:spPr>
          <a:xfrm>
            <a:off x="482055" y="1772816"/>
            <a:ext cx="7989752" cy="3630795"/>
          </a:xfrm>
        </p:spPr>
        <p:txBody>
          <a:bodyPr/>
          <a:lstStyle/>
          <a:p>
            <a:r>
              <a:rPr lang="en-US" altLang="zh-CN" dirty="0"/>
              <a:t>Stephen Wolf</a:t>
            </a:r>
            <a:endParaRPr lang="zh-CN" altLang="en-US" dirty="0"/>
          </a:p>
        </p:txBody>
      </p:sp>
      <p:pic>
        <p:nvPicPr>
          <p:cNvPr id="4" name="图片 3"/>
          <p:cNvPicPr>
            <a:picLocks noChangeAspect="1"/>
          </p:cNvPicPr>
          <p:nvPr/>
        </p:nvPicPr>
        <p:blipFill>
          <a:blip r:embed="rId3"/>
          <a:stretch>
            <a:fillRect/>
          </a:stretch>
        </p:blipFill>
        <p:spPr>
          <a:xfrm>
            <a:off x="5513688" y="2503482"/>
            <a:ext cx="3105150" cy="1752600"/>
          </a:xfrm>
          <a:prstGeom prst="rect">
            <a:avLst/>
          </a:prstGeom>
        </p:spPr>
      </p:pic>
      <p:sp>
        <p:nvSpPr>
          <p:cNvPr id="5" name="矩形 4"/>
          <p:cNvSpPr/>
          <p:nvPr/>
        </p:nvSpPr>
        <p:spPr>
          <a:xfrm>
            <a:off x="5563537" y="4385703"/>
            <a:ext cx="3208963" cy="954107"/>
          </a:xfrm>
          <a:prstGeom prst="rect">
            <a:avLst/>
          </a:prstGeom>
        </p:spPr>
        <p:txBody>
          <a:bodyPr wrap="square">
            <a:spAutoFit/>
          </a:bodyPr>
          <a:lstStyle/>
          <a:p>
            <a:r>
              <a:rPr lang="en-US" altLang="zh-CN" sz="1400" dirty="0"/>
              <a:t>Founder &amp; CEO of Wolfram Research</a:t>
            </a:r>
          </a:p>
          <a:p>
            <a:r>
              <a:rPr lang="en-US" altLang="zh-CN" sz="1400" dirty="0"/>
              <a:t>Creator of Mathematica, </a:t>
            </a:r>
            <a:r>
              <a:rPr lang="en-US" altLang="zh-CN" sz="1400" dirty="0" err="1"/>
              <a:t>Wolfram|Alpha</a:t>
            </a:r>
            <a:endParaRPr lang="en-US" altLang="zh-CN" sz="1400" dirty="0"/>
          </a:p>
          <a:p>
            <a:r>
              <a:rPr lang="en-US" altLang="zh-CN" sz="1400" dirty="0"/>
              <a:t>&amp; the Wolfram Language</a:t>
            </a:r>
          </a:p>
          <a:p>
            <a:r>
              <a:rPr lang="en-US" altLang="zh-CN" sz="1400" dirty="0"/>
              <a:t>Author of A New Kind of Science</a:t>
            </a:r>
            <a:endParaRPr lang="zh-CN" altLang="en-US" sz="1400" dirty="0"/>
          </a:p>
        </p:txBody>
      </p:sp>
      <p:pic>
        <p:nvPicPr>
          <p:cNvPr id="6" name="图片 5"/>
          <p:cNvPicPr>
            <a:picLocks noChangeAspect="1"/>
          </p:cNvPicPr>
          <p:nvPr/>
        </p:nvPicPr>
        <p:blipFill>
          <a:blip r:embed="rId4"/>
          <a:stretch>
            <a:fillRect/>
          </a:stretch>
        </p:blipFill>
        <p:spPr>
          <a:xfrm>
            <a:off x="663985" y="2440367"/>
            <a:ext cx="4248317" cy="2641528"/>
          </a:xfrm>
          <a:prstGeom prst="rect">
            <a:avLst/>
          </a:prstGeom>
        </p:spPr>
      </p:pic>
      <p:pic>
        <p:nvPicPr>
          <p:cNvPr id="1026" name="Picture 2" descr="Daily outgoing emails and monthly outgoing emails"/>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02189" y="5213147"/>
            <a:ext cx="4110113" cy="157079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6"/>
          <a:stretch>
            <a:fillRect/>
          </a:stretch>
        </p:blipFill>
        <p:spPr>
          <a:xfrm>
            <a:off x="5029280" y="2503482"/>
            <a:ext cx="3576386" cy="4206679"/>
          </a:xfrm>
          <a:prstGeom prst="rect">
            <a:avLst/>
          </a:prstGeom>
        </p:spPr>
      </p:pic>
      <p:pic>
        <p:nvPicPr>
          <p:cNvPr id="10" name="图片 9">
            <a:extLst>
              <a:ext uri="{FF2B5EF4-FFF2-40B4-BE49-F238E27FC236}">
                <a16:creationId xmlns:a16="http://schemas.microsoft.com/office/drawing/2014/main" id="{D569D219-798F-0043-B0A3-C7DC51F3CF84}"/>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333414" y="2577715"/>
            <a:ext cx="2721874" cy="3885475"/>
          </a:xfrm>
          <a:prstGeom prst="rect">
            <a:avLst/>
          </a:prstGeom>
        </p:spPr>
      </p:pic>
    </p:spTree>
    <p:extLst>
      <p:ext uri="{BB962C8B-B14F-4D97-AF65-F5344CB8AC3E}">
        <p14:creationId xmlns:p14="http://schemas.microsoft.com/office/powerpoint/2010/main" val="3738771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环境特征的数字化</a:t>
            </a:r>
          </a:p>
        </p:txBody>
      </p:sp>
      <p:sp>
        <p:nvSpPr>
          <p:cNvPr id="3" name="内容占位符 2"/>
          <p:cNvSpPr>
            <a:spLocks noGrp="1"/>
          </p:cNvSpPr>
          <p:nvPr>
            <p:ph idx="1"/>
          </p:nvPr>
        </p:nvSpPr>
        <p:spPr>
          <a:xfrm>
            <a:off x="581192" y="2228003"/>
            <a:ext cx="7989752" cy="4388697"/>
          </a:xfrm>
        </p:spPr>
        <p:txBody>
          <a:bodyPr>
            <a:normAutofit fontScale="92500" lnSpcReduction="10000"/>
          </a:bodyPr>
          <a:lstStyle/>
          <a:p>
            <a:r>
              <a:rPr lang="zh-CN" altLang="en-US" b="1" dirty="0"/>
              <a:t>人作为感应器</a:t>
            </a:r>
            <a:r>
              <a:rPr lang="zh-CN" altLang="en-US" dirty="0"/>
              <a:t>（</a:t>
            </a:r>
            <a:r>
              <a:rPr lang="en-US" altLang="zh-CN" dirty="0"/>
              <a:t>sensor</a:t>
            </a:r>
            <a:r>
              <a:rPr lang="zh-CN" altLang="en-US" dirty="0"/>
              <a:t>）</a:t>
            </a:r>
            <a:endParaRPr lang="en-US" altLang="zh-CN" b="1" dirty="0"/>
          </a:p>
          <a:p>
            <a:pPr lvl="1"/>
            <a:r>
              <a:rPr lang="zh-CN" altLang="en-US" dirty="0"/>
              <a:t>写诗</a:t>
            </a:r>
            <a:r>
              <a:rPr lang="en-US" altLang="zh-CN" dirty="0">
                <a:sym typeface="Wingdings" pitchFamily="2" charset="2"/>
              </a:rPr>
              <a:t></a:t>
            </a:r>
            <a:r>
              <a:rPr lang="zh-CN" altLang="en-US" dirty="0"/>
              <a:t>拍照、</a:t>
            </a:r>
            <a:r>
              <a:rPr lang="zh-CN" altLang="en-US" dirty="0">
                <a:sym typeface="Wingdings"/>
              </a:rPr>
              <a:t>发状态、签到（自动记录</a:t>
            </a:r>
            <a:r>
              <a:rPr lang="en-US" altLang="zh-CN" dirty="0" err="1">
                <a:sym typeface="Wingdings"/>
              </a:rPr>
              <a:t>gis</a:t>
            </a:r>
            <a:r>
              <a:rPr lang="zh-CN" altLang="en-US" dirty="0">
                <a:sym typeface="Wingdings"/>
              </a:rPr>
              <a:t>信息）</a:t>
            </a:r>
            <a:endParaRPr lang="en-US" altLang="zh-CN" dirty="0"/>
          </a:p>
          <a:p>
            <a:pPr lvl="1"/>
            <a:r>
              <a:rPr lang="zh-CN" altLang="en-US" dirty="0"/>
              <a:t>内外环境特征：评价、情感、行为</a:t>
            </a:r>
            <a:endParaRPr lang="en-US" altLang="zh-CN" dirty="0"/>
          </a:p>
          <a:p>
            <a:endParaRPr lang="en-US" altLang="zh-CN" b="1" dirty="0"/>
          </a:p>
          <a:p>
            <a:r>
              <a:rPr lang="zh-CN" altLang="en-US" b="1" dirty="0"/>
              <a:t>智能感应器与物联网：</a:t>
            </a:r>
            <a:endParaRPr lang="en-US" altLang="zh-CN" b="1" dirty="0"/>
          </a:p>
          <a:p>
            <a:pPr lvl="1"/>
            <a:r>
              <a:rPr lang="en-US" altLang="zh-CN" dirty="0"/>
              <a:t>GPS</a:t>
            </a:r>
          </a:p>
          <a:p>
            <a:pPr lvl="1"/>
            <a:r>
              <a:rPr lang="zh-CN" altLang="en-US" dirty="0"/>
              <a:t>镜头</a:t>
            </a:r>
            <a:endParaRPr lang="en-US" altLang="zh-CN" dirty="0"/>
          </a:p>
          <a:p>
            <a:pPr lvl="1"/>
            <a:r>
              <a:rPr lang="zh-CN" altLang="en-US" dirty="0"/>
              <a:t>感应器：光、声、电、温、压、成分、高度、速度、角度、时间</a:t>
            </a:r>
            <a:endParaRPr lang="en-US" altLang="zh-CN" dirty="0"/>
          </a:p>
          <a:p>
            <a:pPr lvl="1"/>
            <a:endParaRPr lang="en-US" altLang="zh-CN" b="1" dirty="0"/>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36096" y="3933056"/>
            <a:ext cx="2975320" cy="1493540"/>
          </a:xfrm>
          <a:prstGeom prst="rect">
            <a:avLst/>
          </a:prstGeom>
        </p:spPr>
      </p:pic>
    </p:spTree>
    <p:extLst>
      <p:ext uri="{BB962C8B-B14F-4D97-AF65-F5344CB8AC3E}">
        <p14:creationId xmlns:p14="http://schemas.microsoft.com/office/powerpoint/2010/main" val="2215344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7A0FA0-4651-D344-B294-7693ABC2C139}"/>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1644271-55E3-7B47-BCEB-6F48EA943A0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130BFB0-57C9-6D41-8D9A-327E61E22259}"/>
              </a:ext>
            </a:extLst>
          </p:cNvPr>
          <p:cNvPicPr>
            <a:picLocks noChangeAspect="1"/>
          </p:cNvPicPr>
          <p:nvPr/>
        </p:nvPicPr>
        <p:blipFill>
          <a:blip r:embed="rId2"/>
          <a:stretch>
            <a:fillRect/>
          </a:stretch>
        </p:blipFill>
        <p:spPr>
          <a:xfrm>
            <a:off x="18846" y="396028"/>
            <a:ext cx="9144000" cy="6461615"/>
          </a:xfrm>
          <a:prstGeom prst="rect">
            <a:avLst/>
          </a:prstGeom>
        </p:spPr>
      </p:pic>
    </p:spTree>
    <p:extLst>
      <p:ext uri="{BB962C8B-B14F-4D97-AF65-F5344CB8AC3E}">
        <p14:creationId xmlns:p14="http://schemas.microsoft.com/office/powerpoint/2010/main" val="305514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8313" y="1059619"/>
            <a:ext cx="8207375" cy="993775"/>
          </a:xfrm>
        </p:spPr>
        <p:txBody>
          <a:bodyPr/>
          <a:lstStyle/>
          <a:p>
            <a:r>
              <a:rPr kumimoji="1" lang="zh-CN" altLang="en-US" dirty="0"/>
              <a:t>行为轨迹的数字化</a:t>
            </a:r>
          </a:p>
        </p:txBody>
      </p:sp>
      <p:sp>
        <p:nvSpPr>
          <p:cNvPr id="3" name="内容占位符 2"/>
          <p:cNvSpPr>
            <a:spLocks noGrp="1"/>
          </p:cNvSpPr>
          <p:nvPr>
            <p:ph idx="1"/>
          </p:nvPr>
        </p:nvSpPr>
        <p:spPr>
          <a:xfrm>
            <a:off x="753561" y="4112943"/>
            <a:ext cx="8367991" cy="503461"/>
          </a:xfrm>
        </p:spPr>
        <p:txBody>
          <a:bodyPr/>
          <a:lstStyle/>
          <a:p>
            <a:pPr marL="0" indent="0">
              <a:buNone/>
            </a:pPr>
            <a:r>
              <a:rPr kumimoji="1" lang="zh-CN" altLang="en-US" sz="1400" dirty="0"/>
              <a:t>英国政府通讯总部</a:t>
            </a:r>
            <a:r>
              <a:rPr kumimoji="1" lang="en-US" altLang="zh-CN" sz="1400" dirty="0"/>
              <a:t>GCHQ, in Cheltenham </a:t>
            </a:r>
            <a:r>
              <a:rPr kumimoji="1" lang="zh-CN" altLang="en-US" sz="1400" dirty="0"/>
              <a:t>                   联邦中情局 </a:t>
            </a:r>
            <a:r>
              <a:rPr kumimoji="1" lang="en-US" altLang="zh-CN" sz="1400" dirty="0"/>
              <a:t>CIA headquarters in Langley, Virginia</a:t>
            </a:r>
            <a:endParaRPr kumimoji="1" lang="zh-CN" altLang="en-US" sz="1400" dirty="0"/>
          </a:p>
        </p:txBody>
      </p:sp>
      <p:pic>
        <p:nvPicPr>
          <p:cNvPr id="5" name="图片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49270" y="1954806"/>
            <a:ext cx="3415499" cy="2050258"/>
          </a:xfrm>
          <a:prstGeom prst="rect">
            <a:avLst/>
          </a:prstGeom>
        </p:spPr>
      </p:pic>
      <p:pic>
        <p:nvPicPr>
          <p:cNvPr id="6" name="图片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26704" y="1945358"/>
            <a:ext cx="3524452" cy="2113645"/>
          </a:xfrm>
          <a:prstGeom prst="rect">
            <a:avLst/>
          </a:prstGeom>
        </p:spPr>
      </p:pic>
      <p:pic>
        <p:nvPicPr>
          <p:cNvPr id="7" name="图片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49270" y="4401553"/>
            <a:ext cx="3522453" cy="1981380"/>
          </a:xfrm>
          <a:prstGeom prst="rect">
            <a:avLst/>
          </a:prstGeom>
        </p:spPr>
      </p:pic>
      <p:pic>
        <p:nvPicPr>
          <p:cNvPr id="8" name="图片 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37556" y="4446359"/>
            <a:ext cx="3910342" cy="1882641"/>
          </a:xfrm>
          <a:prstGeom prst="rect">
            <a:avLst/>
          </a:prstGeom>
        </p:spPr>
      </p:pic>
      <p:sp>
        <p:nvSpPr>
          <p:cNvPr id="9" name="矩形 8"/>
          <p:cNvSpPr/>
          <p:nvPr/>
        </p:nvSpPr>
        <p:spPr>
          <a:xfrm>
            <a:off x="4937556" y="6325182"/>
            <a:ext cx="4572000" cy="338554"/>
          </a:xfrm>
          <a:prstGeom prst="rect">
            <a:avLst/>
          </a:prstGeom>
        </p:spPr>
        <p:txBody>
          <a:bodyPr>
            <a:spAutoFit/>
          </a:bodyPr>
          <a:lstStyle/>
          <a:p>
            <a:r>
              <a:rPr lang="zh-CN" altLang="en-US" sz="1600" dirty="0">
                <a:latin typeface="Guardian Text Sans Web" charset="0"/>
              </a:rPr>
              <a:t>前线指挥站 </a:t>
            </a:r>
            <a:r>
              <a:rPr lang="it-IT" altLang="zh-CN" sz="1600" dirty="0" err="1">
                <a:latin typeface="Guardian Text Sans Web" charset="0"/>
              </a:rPr>
              <a:t>Helmand</a:t>
            </a:r>
            <a:r>
              <a:rPr lang="it-IT" altLang="zh-CN" sz="1600" dirty="0">
                <a:latin typeface="Guardian Text Sans Web" charset="0"/>
              </a:rPr>
              <a:t> province in Afghanistan. </a:t>
            </a:r>
            <a:endParaRPr lang="zh-CN" altLang="en-US" sz="1600" dirty="0"/>
          </a:p>
        </p:txBody>
      </p:sp>
    </p:spTree>
    <p:extLst>
      <p:ext uri="{BB962C8B-B14F-4D97-AF65-F5344CB8AC3E}">
        <p14:creationId xmlns:p14="http://schemas.microsoft.com/office/powerpoint/2010/main" val="1118073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数字社会：社会感知（</a:t>
            </a:r>
            <a:r>
              <a:rPr lang="en-US" altLang="zh-CN" dirty="0"/>
              <a:t>social sensing</a:t>
            </a:r>
            <a:r>
              <a:rPr lang="zh-CN" altLang="en-US" dirty="0"/>
              <a:t>）</a:t>
            </a:r>
          </a:p>
        </p:txBody>
      </p:sp>
      <p:grpSp>
        <p:nvGrpSpPr>
          <p:cNvPr id="90" name="组 89"/>
          <p:cNvGrpSpPr/>
          <p:nvPr/>
        </p:nvGrpSpPr>
        <p:grpSpPr>
          <a:xfrm>
            <a:off x="1354903" y="2132856"/>
            <a:ext cx="6434195" cy="3537909"/>
            <a:chOff x="259478" y="2150141"/>
            <a:chExt cx="8578926" cy="4717211"/>
          </a:xfrm>
        </p:grpSpPr>
        <p:grpSp>
          <p:nvGrpSpPr>
            <p:cNvPr id="91" name="组合 11"/>
            <p:cNvGrpSpPr/>
            <p:nvPr/>
          </p:nvGrpSpPr>
          <p:grpSpPr>
            <a:xfrm>
              <a:off x="408693" y="2150141"/>
              <a:ext cx="8285333" cy="4495012"/>
              <a:chOff x="294844" y="1000576"/>
              <a:chExt cx="8791973" cy="5778328"/>
            </a:xfrm>
          </p:grpSpPr>
          <p:sp>
            <p:nvSpPr>
              <p:cNvPr id="102" name="椭圆 101"/>
              <p:cNvSpPr/>
              <p:nvPr/>
            </p:nvSpPr>
            <p:spPr>
              <a:xfrm>
                <a:off x="2900275" y="1428078"/>
                <a:ext cx="3581400" cy="939800"/>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Periodicity Outlier Event……</a:t>
                </a:r>
                <a:endParaRPr lang="zh-CN" altLang="en-US" sz="1350" kern="0" dirty="0">
                  <a:latin typeface="Gill Sans MT" panose="020B0502020104020203"/>
                  <a:ea typeface="华文中宋" charset="-122"/>
                  <a:cs typeface=""/>
                </a:endParaRPr>
              </a:p>
            </p:txBody>
          </p:sp>
          <p:sp>
            <p:nvSpPr>
              <p:cNvPr id="103" name="椭圆 102"/>
              <p:cNvSpPr/>
              <p:nvPr/>
            </p:nvSpPr>
            <p:spPr>
              <a:xfrm>
                <a:off x="1466028" y="3294430"/>
                <a:ext cx="2224517" cy="754155"/>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Emotion &amp;</a:t>
                </a:r>
              </a:p>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Perception</a:t>
                </a:r>
                <a:endParaRPr lang="zh-CN" altLang="en-US" sz="1350" kern="0" dirty="0">
                  <a:latin typeface="Gill Sans MT" panose="020B0502020104020203"/>
                  <a:ea typeface="华文中宋" charset="-122"/>
                  <a:cs typeface=""/>
                </a:endParaRPr>
              </a:p>
            </p:txBody>
          </p:sp>
          <p:sp>
            <p:nvSpPr>
              <p:cNvPr id="104" name="椭圆 103"/>
              <p:cNvSpPr/>
              <p:nvPr/>
            </p:nvSpPr>
            <p:spPr>
              <a:xfrm>
                <a:off x="347282" y="4519390"/>
                <a:ext cx="2017379" cy="791816"/>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Activity &amp;</a:t>
                </a:r>
              </a:p>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movement</a:t>
                </a:r>
                <a:endParaRPr lang="zh-CN" altLang="en-US" sz="1350" kern="0" dirty="0">
                  <a:latin typeface="Gill Sans MT" panose="020B0502020104020203"/>
                  <a:ea typeface="华文中宋" charset="-122"/>
                  <a:cs typeface=""/>
                </a:endParaRPr>
              </a:p>
            </p:txBody>
          </p:sp>
          <p:sp>
            <p:nvSpPr>
              <p:cNvPr id="105" name="椭圆 104"/>
              <p:cNvSpPr/>
              <p:nvPr/>
            </p:nvSpPr>
            <p:spPr>
              <a:xfrm>
                <a:off x="2760819" y="4534257"/>
                <a:ext cx="1887381" cy="769022"/>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Social tie</a:t>
                </a:r>
                <a:endParaRPr lang="zh-CN" altLang="en-US" sz="1350" kern="0" dirty="0">
                  <a:latin typeface="Gill Sans MT" panose="020B0502020104020203"/>
                  <a:ea typeface="华文中宋" charset="-122"/>
                  <a:cs typeface=""/>
                </a:endParaRPr>
              </a:p>
            </p:txBody>
          </p:sp>
          <p:sp>
            <p:nvSpPr>
              <p:cNvPr id="106" name="椭圆 105"/>
              <p:cNvSpPr/>
              <p:nvPr/>
            </p:nvSpPr>
            <p:spPr>
              <a:xfrm>
                <a:off x="1242633" y="5774084"/>
                <a:ext cx="2679698" cy="607790"/>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zh-CN" altLang="en-US" sz="1350" kern="0" dirty="0">
                    <a:latin typeface="Gill Sans MT" panose="020B0502020104020203"/>
                    <a:ea typeface="华文中宋" charset="-122"/>
                    <a:cs typeface=""/>
                  </a:rPr>
                  <a:t>个人特征：性别、年龄</a:t>
                </a:r>
                <a:r>
                  <a:rPr lang="en-US" altLang="zh-CN" sz="1350" kern="0" dirty="0">
                    <a:latin typeface="Gill Sans MT" panose="020B0502020104020203"/>
                    <a:ea typeface="华文中宋" charset="-122"/>
                    <a:cs typeface=""/>
                  </a:rPr>
                  <a:t>……</a:t>
                </a:r>
                <a:endParaRPr lang="zh-CN" altLang="en-US" sz="1350" kern="0" dirty="0">
                  <a:latin typeface="Gill Sans MT" panose="020B0502020104020203"/>
                  <a:ea typeface="华文中宋" charset="-122"/>
                  <a:cs typeface=""/>
                </a:endParaRPr>
              </a:p>
            </p:txBody>
          </p:sp>
          <p:cxnSp>
            <p:nvCxnSpPr>
              <p:cNvPr id="107" name="直接箭头连接符 10"/>
              <p:cNvCxnSpPr>
                <a:stCxn id="95" idx="6"/>
                <a:endCxn id="96" idx="2"/>
              </p:cNvCxnSpPr>
              <p:nvPr/>
            </p:nvCxnSpPr>
            <p:spPr>
              <a:xfrm>
                <a:off x="2364661" y="4915298"/>
                <a:ext cx="396158" cy="3470"/>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08" name="直接箭头连接符 12"/>
              <p:cNvCxnSpPr>
                <a:stCxn id="95" idx="0"/>
                <a:endCxn id="94" idx="4"/>
              </p:cNvCxnSpPr>
              <p:nvPr/>
            </p:nvCxnSpPr>
            <p:spPr>
              <a:xfrm flipV="1">
                <a:off x="1355972" y="4048588"/>
                <a:ext cx="1222315" cy="470806"/>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09" name="直接箭头连接符 14"/>
              <p:cNvCxnSpPr>
                <a:stCxn id="96" idx="0"/>
                <a:endCxn id="94" idx="4"/>
              </p:cNvCxnSpPr>
              <p:nvPr/>
            </p:nvCxnSpPr>
            <p:spPr>
              <a:xfrm flipH="1" flipV="1">
                <a:off x="2578288" y="4048587"/>
                <a:ext cx="1126223" cy="485671"/>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12" name="直接连接符 25"/>
              <p:cNvCxnSpPr>
                <a:stCxn id="97" idx="1"/>
                <a:endCxn id="95" idx="4"/>
              </p:cNvCxnSpPr>
              <p:nvPr/>
            </p:nvCxnSpPr>
            <p:spPr>
              <a:xfrm flipV="1">
                <a:off x="294844" y="5311207"/>
                <a:ext cx="1061129" cy="1467697"/>
              </a:xfrm>
              <a:prstGeom prst="line">
                <a:avLst/>
              </a:prstGeom>
              <a:noFill/>
              <a:ln w="12700" cap="rnd" cmpd="sng" algn="ctr">
                <a:solidFill>
                  <a:srgbClr val="4D1434">
                    <a:lumMod val="90000"/>
                  </a:srgbClr>
                </a:solidFill>
                <a:prstDash val="solid"/>
              </a:ln>
              <a:effectLst/>
            </p:spPr>
          </p:cxnSp>
          <p:cxnSp>
            <p:nvCxnSpPr>
              <p:cNvPr id="113" name="直接连接符 28"/>
              <p:cNvCxnSpPr>
                <a:stCxn id="97" idx="7"/>
                <a:endCxn id="96" idx="4"/>
              </p:cNvCxnSpPr>
              <p:nvPr/>
            </p:nvCxnSpPr>
            <p:spPr>
              <a:xfrm flipV="1">
                <a:off x="3529898" y="5303280"/>
                <a:ext cx="174611" cy="559814"/>
              </a:xfrm>
              <a:prstGeom prst="line">
                <a:avLst/>
              </a:prstGeom>
              <a:noFill/>
              <a:ln w="12700" cap="rnd" cmpd="sng" algn="ctr">
                <a:solidFill>
                  <a:srgbClr val="4D1434">
                    <a:lumMod val="90000"/>
                  </a:srgbClr>
                </a:solidFill>
                <a:prstDash val="solid"/>
              </a:ln>
              <a:effectLst/>
            </p:spPr>
          </p:cxnSp>
          <p:cxnSp>
            <p:nvCxnSpPr>
              <p:cNvPr id="114" name="直接连接符 30"/>
              <p:cNvCxnSpPr>
                <a:stCxn id="97" idx="0"/>
                <a:endCxn id="94" idx="4"/>
              </p:cNvCxnSpPr>
              <p:nvPr/>
            </p:nvCxnSpPr>
            <p:spPr>
              <a:xfrm flipV="1">
                <a:off x="852365" y="4048588"/>
                <a:ext cx="1725925" cy="2473146"/>
              </a:xfrm>
              <a:prstGeom prst="line">
                <a:avLst/>
              </a:prstGeom>
              <a:noFill/>
              <a:ln w="12700" cap="rnd" cmpd="sng" algn="ctr">
                <a:solidFill>
                  <a:srgbClr val="4D1434">
                    <a:lumMod val="90000"/>
                  </a:srgbClr>
                </a:solidFill>
                <a:prstDash val="dash"/>
              </a:ln>
              <a:effectLst/>
            </p:spPr>
          </p:cxnSp>
          <p:sp>
            <p:nvSpPr>
              <p:cNvPr id="115" name="椭圆 114"/>
              <p:cNvSpPr/>
              <p:nvPr/>
            </p:nvSpPr>
            <p:spPr>
              <a:xfrm>
                <a:off x="5673552" y="3288576"/>
                <a:ext cx="2293778" cy="760009"/>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Place semantics</a:t>
                </a:r>
                <a:endParaRPr lang="zh-CN" altLang="en-US" sz="1350" kern="0" dirty="0">
                  <a:latin typeface="Gill Sans MT" panose="020B0502020104020203"/>
                  <a:ea typeface="华文中宋" charset="-122"/>
                  <a:cs typeface=""/>
                </a:endParaRPr>
              </a:p>
            </p:txBody>
          </p:sp>
          <p:sp>
            <p:nvSpPr>
              <p:cNvPr id="116" name="椭圆 115"/>
              <p:cNvSpPr/>
              <p:nvPr/>
            </p:nvSpPr>
            <p:spPr>
              <a:xfrm>
                <a:off x="4715930" y="4511463"/>
                <a:ext cx="1956576" cy="799743"/>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Land use</a:t>
                </a:r>
              </a:p>
              <a:p>
                <a:pPr algn="ctr" eaLnBrk="1" fontAlgn="auto" hangingPunct="1">
                  <a:spcBef>
                    <a:spcPts val="0"/>
                  </a:spcBef>
                  <a:spcAft>
                    <a:spcPts val="0"/>
                  </a:spcAft>
                  <a:defRPr/>
                </a:pPr>
                <a:r>
                  <a:rPr lang="zh-CN" altLang="en-US" sz="1350" kern="0" dirty="0">
                    <a:latin typeface="Gill Sans MT" panose="020B0502020104020203"/>
                    <a:ea typeface="华文中宋" charset="-122"/>
                    <a:cs typeface=""/>
                  </a:rPr>
                  <a:t>（</a:t>
                </a:r>
                <a:r>
                  <a:rPr lang="en-US" altLang="zh-CN" sz="1350" kern="0" dirty="0">
                    <a:latin typeface="Gill Sans MT" panose="020B0502020104020203"/>
                    <a:ea typeface="华文中宋" charset="-122"/>
                    <a:cs typeface=""/>
                  </a:rPr>
                  <a:t>function</a:t>
                </a:r>
                <a:r>
                  <a:rPr lang="zh-CN" altLang="en-US" sz="1350" kern="0" dirty="0">
                    <a:latin typeface="Gill Sans MT" panose="020B0502020104020203"/>
                    <a:ea typeface="华文中宋" charset="-122"/>
                    <a:cs typeface=""/>
                  </a:rPr>
                  <a:t>）</a:t>
                </a:r>
              </a:p>
            </p:txBody>
          </p:sp>
          <p:sp>
            <p:nvSpPr>
              <p:cNvPr id="117" name="椭圆 116"/>
              <p:cNvSpPr/>
              <p:nvPr/>
            </p:nvSpPr>
            <p:spPr>
              <a:xfrm>
                <a:off x="7031337" y="4511463"/>
                <a:ext cx="2055480" cy="791816"/>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Spatial interaction</a:t>
                </a:r>
                <a:endParaRPr lang="zh-CN" altLang="en-US" sz="1350" kern="0" dirty="0">
                  <a:latin typeface="Gill Sans MT" panose="020B0502020104020203"/>
                  <a:ea typeface="华文中宋" charset="-122"/>
                  <a:cs typeface=""/>
                </a:endParaRPr>
              </a:p>
            </p:txBody>
          </p:sp>
          <p:sp>
            <p:nvSpPr>
              <p:cNvPr id="118" name="椭圆 117"/>
              <p:cNvSpPr/>
              <p:nvPr/>
            </p:nvSpPr>
            <p:spPr>
              <a:xfrm>
                <a:off x="5480592" y="5824336"/>
                <a:ext cx="2679698" cy="702916"/>
              </a:xfrm>
              <a:prstGeom prst="ellipse">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r>
                  <a:rPr lang="en-US" altLang="zh-CN" sz="1350" kern="0" dirty="0">
                    <a:latin typeface="Gill Sans MT" panose="020B0502020104020203"/>
                    <a:ea typeface="华文中宋" charset="-122"/>
                    <a:cs typeface=""/>
                  </a:rPr>
                  <a:t>Spatial demography</a:t>
                </a:r>
                <a:endParaRPr lang="zh-CN" altLang="en-US" sz="1350" kern="0" dirty="0">
                  <a:latin typeface="Gill Sans MT" panose="020B0502020104020203"/>
                  <a:ea typeface="华文中宋" charset="-122"/>
                  <a:cs typeface=""/>
                </a:endParaRPr>
              </a:p>
            </p:txBody>
          </p:sp>
          <p:cxnSp>
            <p:nvCxnSpPr>
              <p:cNvPr id="119" name="直接箭头连接符 75"/>
              <p:cNvCxnSpPr/>
              <p:nvPr/>
            </p:nvCxnSpPr>
            <p:spPr>
              <a:xfrm flipV="1">
                <a:off x="6672506" y="4907371"/>
                <a:ext cx="358831" cy="3964"/>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20" name="直接箭头连接符 76"/>
              <p:cNvCxnSpPr/>
              <p:nvPr/>
            </p:nvCxnSpPr>
            <p:spPr>
              <a:xfrm flipV="1">
                <a:off x="5694218" y="4048585"/>
                <a:ext cx="1126223" cy="462878"/>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21" name="直接箭头连接符 77"/>
              <p:cNvCxnSpPr/>
              <p:nvPr/>
            </p:nvCxnSpPr>
            <p:spPr>
              <a:xfrm flipH="1" flipV="1">
                <a:off x="6820441" y="4048585"/>
                <a:ext cx="1238636" cy="462878"/>
              </a:xfrm>
              <a:prstGeom prst="straightConnector1">
                <a:avLst/>
              </a:prstGeom>
              <a:noFill/>
              <a:ln w="12700" cap="rnd" cmpd="sng" algn="ctr">
                <a:solidFill>
                  <a:srgbClr val="4D1434">
                    <a:lumMod val="90000"/>
                  </a:srgbClr>
                </a:solidFill>
                <a:prstDash val="solid"/>
                <a:headEnd type="triangle"/>
                <a:tailEnd type="triangle"/>
              </a:ln>
              <a:effectLst/>
            </p:spPr>
          </p:cxnSp>
          <p:cxnSp>
            <p:nvCxnSpPr>
              <p:cNvPr id="122" name="直接连接符 78"/>
              <p:cNvCxnSpPr/>
              <p:nvPr/>
            </p:nvCxnSpPr>
            <p:spPr>
              <a:xfrm flipH="1" flipV="1">
                <a:off x="5694218" y="5311206"/>
                <a:ext cx="178807" cy="616070"/>
              </a:xfrm>
              <a:prstGeom prst="line">
                <a:avLst/>
              </a:prstGeom>
              <a:noFill/>
              <a:ln w="12700" cap="rnd" cmpd="sng" algn="ctr">
                <a:solidFill>
                  <a:srgbClr val="4D1434">
                    <a:lumMod val="90000"/>
                  </a:srgbClr>
                </a:solidFill>
                <a:prstDash val="solid"/>
              </a:ln>
              <a:effectLst/>
            </p:spPr>
          </p:cxnSp>
          <p:cxnSp>
            <p:nvCxnSpPr>
              <p:cNvPr id="123" name="直接连接符 79"/>
              <p:cNvCxnSpPr/>
              <p:nvPr/>
            </p:nvCxnSpPr>
            <p:spPr>
              <a:xfrm flipV="1">
                <a:off x="7767857" y="5303279"/>
                <a:ext cx="291220" cy="623997"/>
              </a:xfrm>
              <a:prstGeom prst="line">
                <a:avLst/>
              </a:prstGeom>
              <a:noFill/>
              <a:ln w="12700" cap="rnd" cmpd="sng" algn="ctr">
                <a:solidFill>
                  <a:srgbClr val="4D1434">
                    <a:lumMod val="90000"/>
                  </a:srgbClr>
                </a:solidFill>
                <a:prstDash val="solid"/>
              </a:ln>
              <a:effectLst/>
            </p:spPr>
          </p:cxnSp>
          <p:cxnSp>
            <p:nvCxnSpPr>
              <p:cNvPr id="124" name="直接连接符 80"/>
              <p:cNvCxnSpPr/>
              <p:nvPr/>
            </p:nvCxnSpPr>
            <p:spPr>
              <a:xfrm flipV="1">
                <a:off x="6820441" y="4048585"/>
                <a:ext cx="0" cy="1775751"/>
              </a:xfrm>
              <a:prstGeom prst="line">
                <a:avLst/>
              </a:prstGeom>
              <a:noFill/>
              <a:ln w="12700" cap="rnd" cmpd="sng" algn="ctr">
                <a:solidFill>
                  <a:srgbClr val="4D1434">
                    <a:lumMod val="90000"/>
                  </a:srgbClr>
                </a:solidFill>
                <a:prstDash val="dash"/>
              </a:ln>
              <a:effectLst/>
            </p:spPr>
          </p:cxnSp>
          <p:sp>
            <p:nvSpPr>
              <p:cNvPr id="125" name="文本框 124"/>
              <p:cNvSpPr txBox="1"/>
              <p:nvPr/>
            </p:nvSpPr>
            <p:spPr>
              <a:xfrm>
                <a:off x="1649030" y="2919243"/>
                <a:ext cx="2055478" cy="514340"/>
              </a:xfrm>
              <a:prstGeom prst="rect">
                <a:avLst/>
              </a:prstGeom>
              <a:noFill/>
            </p:spPr>
            <p:txBody>
              <a:bodyPr wrap="square" rtlCol="0">
                <a:spAutoFit/>
              </a:bodyPr>
              <a:lstStyle/>
              <a:p>
                <a:pPr eaLnBrk="1" fontAlgn="auto" hangingPunct="1">
                  <a:spcBef>
                    <a:spcPts val="0"/>
                  </a:spcBef>
                  <a:spcAft>
                    <a:spcPts val="0"/>
                  </a:spcAft>
                  <a:defRPr/>
                </a:pPr>
                <a:r>
                  <a:rPr lang="en-US" altLang="zh-CN" sz="1350" kern="0" dirty="0">
                    <a:solidFill>
                      <a:prstClr val="black"/>
                    </a:solidFill>
                    <a:latin typeface="Gill Sans MT" panose="020B0502020104020203"/>
                    <a:ea typeface="华文中宋" charset="-122"/>
                  </a:rPr>
                  <a:t>Human Behavior</a:t>
                </a:r>
                <a:endParaRPr lang="zh-CN" altLang="en-US" sz="1350" kern="0" dirty="0">
                  <a:solidFill>
                    <a:prstClr val="black"/>
                  </a:solidFill>
                  <a:latin typeface="Gill Sans MT" panose="020B0502020104020203"/>
                  <a:ea typeface="华文中宋" charset="-122"/>
                </a:endParaRPr>
              </a:p>
            </p:txBody>
          </p:sp>
          <p:sp>
            <p:nvSpPr>
              <p:cNvPr id="126" name="右箭头 125"/>
              <p:cNvSpPr/>
              <p:nvPr/>
            </p:nvSpPr>
            <p:spPr>
              <a:xfrm rot="19181563">
                <a:off x="2514381" y="2492638"/>
                <a:ext cx="910669" cy="181206"/>
              </a:xfrm>
              <a:prstGeom prst="rightArrow">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endParaRPr lang="zh-CN" altLang="en-US" sz="1350" kern="0" dirty="0">
                  <a:solidFill>
                    <a:prstClr val="white"/>
                  </a:solidFill>
                  <a:latin typeface="Gill Sans MT" panose="020B0502020104020203"/>
                  <a:ea typeface="华文中宋" charset="-122"/>
                  <a:cs typeface=""/>
                </a:endParaRPr>
              </a:p>
            </p:txBody>
          </p:sp>
          <p:sp>
            <p:nvSpPr>
              <p:cNvPr id="127" name="文本框 126"/>
              <p:cNvSpPr txBox="1"/>
              <p:nvPr/>
            </p:nvSpPr>
            <p:spPr>
              <a:xfrm>
                <a:off x="3643764" y="1000576"/>
                <a:ext cx="2276474" cy="514340"/>
              </a:xfrm>
              <a:prstGeom prst="rect">
                <a:avLst/>
              </a:prstGeom>
              <a:noFill/>
            </p:spPr>
            <p:txBody>
              <a:bodyPr wrap="square" rtlCol="0">
                <a:spAutoFit/>
              </a:bodyPr>
              <a:lstStyle/>
              <a:p>
                <a:pPr eaLnBrk="1" fontAlgn="auto" hangingPunct="1">
                  <a:spcBef>
                    <a:spcPts val="0"/>
                  </a:spcBef>
                  <a:spcAft>
                    <a:spcPts val="0"/>
                  </a:spcAft>
                  <a:defRPr/>
                </a:pPr>
                <a:r>
                  <a:rPr lang="en-US" altLang="zh-CN" sz="1350" kern="0" dirty="0">
                    <a:solidFill>
                      <a:prstClr val="black"/>
                    </a:solidFill>
                    <a:latin typeface="Gill Sans MT" panose="020B0502020104020203"/>
                    <a:ea typeface="华文中宋" charset="-122"/>
                  </a:rPr>
                  <a:t>Temporal pattern</a:t>
                </a:r>
                <a:endParaRPr lang="zh-CN" altLang="en-US" sz="1350" kern="0" dirty="0">
                  <a:solidFill>
                    <a:prstClr val="black"/>
                  </a:solidFill>
                  <a:latin typeface="Gill Sans MT" panose="020B0502020104020203"/>
                  <a:ea typeface="华文中宋" charset="-122"/>
                </a:endParaRPr>
              </a:p>
            </p:txBody>
          </p:sp>
          <p:sp>
            <p:nvSpPr>
              <p:cNvPr id="128" name="文本框 127"/>
              <p:cNvSpPr txBox="1"/>
              <p:nvPr/>
            </p:nvSpPr>
            <p:spPr>
              <a:xfrm>
                <a:off x="5350146" y="2943220"/>
                <a:ext cx="2940590" cy="514340"/>
              </a:xfrm>
              <a:prstGeom prst="rect">
                <a:avLst/>
              </a:prstGeom>
              <a:noFill/>
            </p:spPr>
            <p:txBody>
              <a:bodyPr wrap="square" rtlCol="0">
                <a:spAutoFit/>
              </a:bodyPr>
              <a:lstStyle/>
              <a:p>
                <a:pPr eaLnBrk="1" fontAlgn="auto" hangingPunct="1">
                  <a:spcBef>
                    <a:spcPts val="0"/>
                  </a:spcBef>
                  <a:spcAft>
                    <a:spcPts val="0"/>
                  </a:spcAft>
                  <a:defRPr/>
                </a:pPr>
                <a:r>
                  <a:rPr lang="en-US" altLang="zh-CN" sz="1350" kern="0" dirty="0">
                    <a:solidFill>
                      <a:prstClr val="black"/>
                    </a:solidFill>
                    <a:latin typeface="Gill Sans MT" panose="020B0502020104020203"/>
                    <a:ea typeface="华文中宋" charset="-122"/>
                  </a:rPr>
                  <a:t>Geography Environment</a:t>
                </a:r>
                <a:endParaRPr lang="zh-CN" altLang="en-US" sz="1350" kern="0" dirty="0">
                  <a:solidFill>
                    <a:prstClr val="black"/>
                  </a:solidFill>
                  <a:latin typeface="Gill Sans MT" panose="020B0502020104020203"/>
                  <a:ea typeface="华文中宋" charset="-122"/>
                </a:endParaRPr>
              </a:p>
            </p:txBody>
          </p:sp>
          <p:sp>
            <p:nvSpPr>
              <p:cNvPr id="129" name="右箭头 128"/>
              <p:cNvSpPr/>
              <p:nvPr/>
            </p:nvSpPr>
            <p:spPr>
              <a:xfrm rot="12882459">
                <a:off x="5979473" y="2518873"/>
                <a:ext cx="910669" cy="181206"/>
              </a:xfrm>
              <a:prstGeom prst="rightArrow">
                <a:avLst/>
              </a:prstGeom>
              <a:solidFill>
                <a:schemeClr val="accent1"/>
              </a:solidFill>
              <a:ln w="22225" cap="rnd" cmpd="sng" algn="ctr">
                <a:solidFill>
                  <a:srgbClr val="C00000"/>
                </a:solidFill>
                <a:prstDash val="solid"/>
              </a:ln>
              <a:effectLst/>
            </p:spPr>
            <p:txBody>
              <a:bodyPr rtlCol="0" anchor="ctr"/>
              <a:lstStyle/>
              <a:p>
                <a:pPr algn="ctr" eaLnBrk="1" fontAlgn="auto" hangingPunct="1">
                  <a:spcBef>
                    <a:spcPts val="0"/>
                  </a:spcBef>
                  <a:spcAft>
                    <a:spcPts val="0"/>
                  </a:spcAft>
                  <a:defRPr/>
                </a:pPr>
                <a:endParaRPr lang="zh-CN" altLang="en-US" sz="1350" kern="0">
                  <a:solidFill>
                    <a:prstClr val="white"/>
                  </a:solidFill>
                  <a:latin typeface="Gill Sans MT" panose="020B0502020104020203"/>
                  <a:ea typeface="华文中宋" charset="-122"/>
                  <a:cs typeface=""/>
                </a:endParaRPr>
              </a:p>
            </p:txBody>
          </p:sp>
        </p:grpSp>
        <p:sp>
          <p:nvSpPr>
            <p:cNvPr id="92" name="文本框 91"/>
            <p:cNvSpPr txBox="1"/>
            <p:nvPr/>
          </p:nvSpPr>
          <p:spPr>
            <a:xfrm>
              <a:off x="2363239" y="6401265"/>
              <a:ext cx="504749" cy="400109"/>
            </a:xfrm>
            <a:prstGeom prst="rect">
              <a:avLst/>
            </a:prstGeom>
            <a:solidFill>
              <a:sysClr val="window" lastClr="FFFFFF"/>
            </a:solidFill>
          </p:spPr>
          <p:txBody>
            <a:bodyPr wrap="square" rtlCol="0">
              <a:spAutoFit/>
            </a:bodyPr>
            <a:lstStyle/>
            <a:p>
              <a:pPr eaLnBrk="1" fontAlgn="auto" hangingPunct="1">
                <a:spcBef>
                  <a:spcPts val="0"/>
                </a:spcBef>
                <a:spcAft>
                  <a:spcPts val="0"/>
                </a:spcAft>
                <a:defRPr/>
              </a:pPr>
              <a:r>
                <a:rPr lang="zh-CN" altLang="en-US" sz="1350" b="1" kern="0" dirty="0">
                  <a:solidFill>
                    <a:prstClr val="black"/>
                  </a:solidFill>
                  <a:latin typeface="Gill Sans MT" panose="020B0502020104020203"/>
                  <a:ea typeface="华文中宋" charset="-122"/>
                </a:rPr>
                <a:t>人</a:t>
              </a:r>
            </a:p>
          </p:txBody>
        </p:sp>
        <p:sp>
          <p:nvSpPr>
            <p:cNvPr id="93" name="文本框 92"/>
            <p:cNvSpPr txBox="1"/>
            <p:nvPr/>
          </p:nvSpPr>
          <p:spPr>
            <a:xfrm>
              <a:off x="6312278" y="6467243"/>
              <a:ext cx="737029" cy="400109"/>
            </a:xfrm>
            <a:prstGeom prst="rect">
              <a:avLst/>
            </a:prstGeom>
            <a:solidFill>
              <a:sysClr val="window" lastClr="FFFFFF"/>
            </a:solidFill>
          </p:spPr>
          <p:txBody>
            <a:bodyPr wrap="square" rtlCol="0">
              <a:spAutoFit/>
            </a:bodyPr>
            <a:lstStyle/>
            <a:p>
              <a:pPr eaLnBrk="1" fontAlgn="auto" hangingPunct="1">
                <a:spcBef>
                  <a:spcPts val="0"/>
                </a:spcBef>
                <a:spcAft>
                  <a:spcPts val="0"/>
                </a:spcAft>
                <a:defRPr/>
              </a:pPr>
              <a:r>
                <a:rPr lang="zh-CN" altLang="en-US" sz="1350" b="1" kern="0" dirty="0">
                  <a:solidFill>
                    <a:prstClr val="black"/>
                  </a:solidFill>
                  <a:latin typeface="Gill Sans MT" panose="020B0502020104020203"/>
                  <a:ea typeface="华文中宋" charset="-122"/>
                </a:rPr>
                <a:t>空间</a:t>
              </a:r>
            </a:p>
          </p:txBody>
        </p:sp>
        <p:sp>
          <p:nvSpPr>
            <p:cNvPr id="94" name="文本框 93"/>
            <p:cNvSpPr txBox="1"/>
            <p:nvPr/>
          </p:nvSpPr>
          <p:spPr>
            <a:xfrm>
              <a:off x="4343404" y="3222253"/>
              <a:ext cx="737029" cy="400109"/>
            </a:xfrm>
            <a:prstGeom prst="rect">
              <a:avLst/>
            </a:prstGeom>
            <a:solidFill>
              <a:sysClr val="window" lastClr="FFFFFF"/>
            </a:solidFill>
          </p:spPr>
          <p:txBody>
            <a:bodyPr wrap="square" rtlCol="0">
              <a:spAutoFit/>
            </a:bodyPr>
            <a:lstStyle/>
            <a:p>
              <a:pPr eaLnBrk="1" fontAlgn="auto" hangingPunct="1">
                <a:spcBef>
                  <a:spcPts val="0"/>
                </a:spcBef>
                <a:spcAft>
                  <a:spcPts val="0"/>
                </a:spcAft>
                <a:defRPr/>
              </a:pPr>
              <a:r>
                <a:rPr lang="zh-CN" altLang="en-US" sz="1350" b="1" kern="0" dirty="0">
                  <a:solidFill>
                    <a:prstClr val="black"/>
                  </a:solidFill>
                  <a:latin typeface="Gill Sans MT" panose="020B0502020104020203"/>
                  <a:ea typeface="华文中宋" charset="-122"/>
                </a:rPr>
                <a:t>时间</a:t>
              </a:r>
            </a:p>
          </p:txBody>
        </p:sp>
        <p:grpSp>
          <p:nvGrpSpPr>
            <p:cNvPr id="95" name="组合 16"/>
            <p:cNvGrpSpPr/>
            <p:nvPr/>
          </p:nvGrpSpPr>
          <p:grpSpPr>
            <a:xfrm>
              <a:off x="259478" y="3565976"/>
              <a:ext cx="4315535" cy="3204621"/>
              <a:chOff x="259478" y="3565976"/>
              <a:chExt cx="4315535" cy="3204621"/>
            </a:xfrm>
          </p:grpSpPr>
          <p:sp>
            <p:nvSpPr>
              <p:cNvPr id="100" name="文本框 99"/>
              <p:cNvSpPr txBox="1"/>
              <p:nvPr/>
            </p:nvSpPr>
            <p:spPr>
              <a:xfrm>
                <a:off x="259478" y="3576055"/>
                <a:ext cx="1166681" cy="400109"/>
              </a:xfrm>
              <a:prstGeom prst="rect">
                <a:avLst/>
              </a:prstGeom>
              <a:solidFill>
                <a:sysClr val="window" lastClr="FFFFFF"/>
              </a:solidFill>
            </p:spPr>
            <p:txBody>
              <a:bodyPr wrap="square" rtlCol="0">
                <a:spAutoFit/>
              </a:bodyPr>
              <a:lstStyle/>
              <a:p>
                <a:pPr eaLnBrk="1" fontAlgn="auto" hangingPunct="1">
                  <a:spcBef>
                    <a:spcPts val="0"/>
                  </a:spcBef>
                  <a:spcAft>
                    <a:spcPts val="0"/>
                  </a:spcAft>
                  <a:defRPr/>
                </a:pPr>
                <a:r>
                  <a:rPr lang="zh-CN" altLang="en-US" sz="1350" b="1" kern="0" dirty="0">
                    <a:solidFill>
                      <a:prstClr val="black"/>
                    </a:solidFill>
                    <a:latin typeface="Gill Sans MT" panose="020B0502020104020203"/>
                    <a:ea typeface="华文中宋" charset="-122"/>
                  </a:rPr>
                  <a:t>社会感知</a:t>
                </a:r>
              </a:p>
            </p:txBody>
          </p:sp>
          <p:sp>
            <p:nvSpPr>
              <p:cNvPr id="101" name="矩形 100"/>
              <p:cNvSpPr/>
              <p:nvPr/>
            </p:nvSpPr>
            <p:spPr>
              <a:xfrm>
                <a:off x="330200" y="3565976"/>
                <a:ext cx="4244813" cy="3204621"/>
              </a:xfrm>
              <a:prstGeom prst="rect">
                <a:avLst/>
              </a:prstGeom>
              <a:noFill/>
              <a:ln w="22225" cap="rnd" cmpd="sng" algn="ctr">
                <a:solidFill>
                  <a:srgbClr val="4D1434">
                    <a:shade val="50000"/>
                  </a:srgbClr>
                </a:solidFill>
                <a:prstDash val="solid"/>
              </a:ln>
              <a:effectLst/>
            </p:spPr>
            <p:txBody>
              <a:bodyPr rtlCol="0" anchor="ctr"/>
              <a:lstStyle/>
              <a:p>
                <a:pPr algn="ctr" eaLnBrk="1" fontAlgn="auto" hangingPunct="1">
                  <a:spcBef>
                    <a:spcPts val="0"/>
                  </a:spcBef>
                  <a:spcAft>
                    <a:spcPts val="0"/>
                  </a:spcAft>
                  <a:defRPr/>
                </a:pPr>
                <a:endParaRPr lang="zh-CN" altLang="en-US" sz="1350" kern="0">
                  <a:solidFill>
                    <a:prstClr val="white"/>
                  </a:solidFill>
                  <a:latin typeface="Gill Sans MT" panose="020B0502020104020203"/>
                  <a:ea typeface="华文中宋" charset="-122"/>
                  <a:cs typeface=""/>
                </a:endParaRPr>
              </a:p>
            </p:txBody>
          </p:sp>
        </p:grpSp>
        <p:grpSp>
          <p:nvGrpSpPr>
            <p:cNvPr id="96" name="组合 17"/>
            <p:cNvGrpSpPr/>
            <p:nvPr/>
          </p:nvGrpSpPr>
          <p:grpSpPr>
            <a:xfrm>
              <a:off x="4593591" y="3565976"/>
              <a:ext cx="4244813" cy="3204621"/>
              <a:chOff x="4645735" y="3565976"/>
              <a:chExt cx="4244813" cy="3204621"/>
            </a:xfrm>
          </p:grpSpPr>
          <p:sp>
            <p:nvSpPr>
              <p:cNvPr id="98" name="文本框 97"/>
              <p:cNvSpPr txBox="1"/>
              <p:nvPr/>
            </p:nvSpPr>
            <p:spPr>
              <a:xfrm>
                <a:off x="7690031" y="3576055"/>
                <a:ext cx="1105245" cy="677108"/>
              </a:xfrm>
              <a:prstGeom prst="rect">
                <a:avLst/>
              </a:prstGeom>
              <a:solidFill>
                <a:sysClr val="window" lastClr="FFFFFF"/>
              </a:solidFill>
            </p:spPr>
            <p:txBody>
              <a:bodyPr wrap="square" rtlCol="0">
                <a:spAutoFit/>
              </a:bodyPr>
              <a:lstStyle/>
              <a:p>
                <a:pPr eaLnBrk="1" fontAlgn="auto" hangingPunct="1">
                  <a:spcBef>
                    <a:spcPts val="0"/>
                  </a:spcBef>
                  <a:spcAft>
                    <a:spcPts val="0"/>
                  </a:spcAft>
                  <a:defRPr/>
                </a:pPr>
                <a:r>
                  <a:rPr lang="zh-CN" altLang="en-US" sz="1350" b="1" kern="0" dirty="0">
                    <a:solidFill>
                      <a:prstClr val="black"/>
                    </a:solidFill>
                    <a:latin typeface="Gill Sans MT" panose="020B0502020104020203"/>
                    <a:ea typeface="华文中宋" charset="-122"/>
                  </a:rPr>
                  <a:t>空间遥测</a:t>
                </a:r>
              </a:p>
            </p:txBody>
          </p:sp>
          <p:sp>
            <p:nvSpPr>
              <p:cNvPr id="99" name="矩形 98"/>
              <p:cNvSpPr/>
              <p:nvPr/>
            </p:nvSpPr>
            <p:spPr>
              <a:xfrm>
                <a:off x="4645735" y="3565976"/>
                <a:ext cx="4244813" cy="3204621"/>
              </a:xfrm>
              <a:prstGeom prst="rect">
                <a:avLst/>
              </a:prstGeom>
              <a:noFill/>
              <a:ln w="22225" cap="rnd" cmpd="sng" algn="ctr">
                <a:solidFill>
                  <a:srgbClr val="4D1434">
                    <a:shade val="50000"/>
                  </a:srgbClr>
                </a:solidFill>
                <a:prstDash val="solid"/>
              </a:ln>
              <a:effectLst/>
            </p:spPr>
            <p:txBody>
              <a:bodyPr rtlCol="0" anchor="ctr"/>
              <a:lstStyle/>
              <a:p>
                <a:pPr algn="ctr" eaLnBrk="1" fontAlgn="auto" hangingPunct="1">
                  <a:spcBef>
                    <a:spcPts val="0"/>
                  </a:spcBef>
                  <a:spcAft>
                    <a:spcPts val="0"/>
                  </a:spcAft>
                  <a:defRPr/>
                </a:pPr>
                <a:endParaRPr lang="zh-CN" altLang="en-US" sz="1350" kern="0">
                  <a:solidFill>
                    <a:prstClr val="white"/>
                  </a:solidFill>
                  <a:latin typeface="Gill Sans MT" panose="020B0502020104020203"/>
                  <a:ea typeface="华文中宋" charset="-122"/>
                  <a:cs typeface=""/>
                </a:endParaRPr>
              </a:p>
            </p:txBody>
          </p:sp>
        </p:grpSp>
        <p:sp>
          <p:nvSpPr>
            <p:cNvPr id="97" name="矩形 96"/>
            <p:cNvSpPr/>
            <p:nvPr/>
          </p:nvSpPr>
          <p:spPr>
            <a:xfrm>
              <a:off x="408693" y="6445099"/>
              <a:ext cx="1050785" cy="400109"/>
            </a:xfrm>
            <a:prstGeom prst="rect">
              <a:avLst/>
            </a:prstGeom>
          </p:spPr>
          <p:txBody>
            <a:bodyPr wrap="square">
              <a:spAutoFit/>
            </a:bodyPr>
            <a:lstStyle/>
            <a:p>
              <a:pPr eaLnBrk="1" fontAlgn="auto" hangingPunct="1">
                <a:spcBef>
                  <a:spcPts val="0"/>
                </a:spcBef>
                <a:spcAft>
                  <a:spcPts val="0"/>
                </a:spcAft>
                <a:defRPr/>
              </a:pPr>
              <a:r>
                <a:rPr lang="en-US" altLang="zh-CN" sz="1350" kern="0" dirty="0">
                  <a:solidFill>
                    <a:prstClr val="black"/>
                  </a:solidFill>
                  <a:latin typeface="Gill Sans MT" panose="020B0502020104020203"/>
                  <a:ea typeface="华文中宋" charset="-122"/>
                </a:rPr>
                <a:t>Yu Liu </a:t>
              </a:r>
              <a:endParaRPr lang="zh-CN" altLang="en-US" sz="1350" kern="0" dirty="0">
                <a:solidFill>
                  <a:prstClr val="black"/>
                </a:solidFill>
                <a:latin typeface="Gill Sans MT" panose="020B0502020104020203"/>
                <a:ea typeface="华文中宋" charset="-122"/>
              </a:endParaRPr>
            </a:p>
          </p:txBody>
        </p:sp>
      </p:grpSp>
    </p:spTree>
    <p:extLst>
      <p:ext uri="{BB962C8B-B14F-4D97-AF65-F5344CB8AC3E}">
        <p14:creationId xmlns:p14="http://schemas.microsoft.com/office/powerpoint/2010/main" val="2714196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313E0E-BF85-AC4D-966A-C93BF8D9C2BD}"/>
              </a:ext>
            </a:extLst>
          </p:cNvPr>
          <p:cNvSpPr>
            <a:spLocks noGrp="1"/>
          </p:cNvSpPr>
          <p:nvPr>
            <p:ph type="title"/>
          </p:nvPr>
        </p:nvSpPr>
        <p:spPr/>
        <p:txBody>
          <a:bodyPr/>
          <a:lstStyle/>
          <a:p>
            <a:r>
              <a:rPr kumimoji="1" lang="zh-CN" altLang="en-US" dirty="0"/>
              <a:t>数据</a:t>
            </a:r>
            <a:r>
              <a:rPr kumimoji="1" lang="en-US" altLang="zh-CN" dirty="0">
                <a:sym typeface="Wingdings" pitchFamily="2" charset="2"/>
              </a:rPr>
              <a:t></a:t>
            </a:r>
            <a:r>
              <a:rPr kumimoji="1" lang="zh-CN" altLang="en-US" dirty="0"/>
              <a:t>测量</a:t>
            </a:r>
            <a:r>
              <a:rPr kumimoji="1" lang="en-US" altLang="zh-CN" dirty="0">
                <a:sym typeface="Wingdings" pitchFamily="2" charset="2"/>
              </a:rPr>
              <a:t></a:t>
            </a:r>
            <a:r>
              <a:rPr kumimoji="1" lang="zh-CN" altLang="en-US" dirty="0"/>
              <a:t>模型</a:t>
            </a:r>
          </a:p>
        </p:txBody>
      </p:sp>
      <p:sp>
        <p:nvSpPr>
          <p:cNvPr id="4" name="矩形 3">
            <a:extLst>
              <a:ext uri="{FF2B5EF4-FFF2-40B4-BE49-F238E27FC236}">
                <a16:creationId xmlns:a16="http://schemas.microsoft.com/office/drawing/2014/main" id="{FA8136D7-1603-B341-B955-7B2F1D84C567}"/>
              </a:ext>
            </a:extLst>
          </p:cNvPr>
          <p:cNvSpPr/>
          <p:nvPr/>
        </p:nvSpPr>
        <p:spPr bwMode="auto">
          <a:xfrm>
            <a:off x="472972" y="2400332"/>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卫星遥感</a:t>
            </a:r>
            <a:endParaRPr lang="en-US" altLang="zh-CN" sz="1350" dirty="0">
              <a:ea typeface="宋体" pitchFamily="2" charset="-122"/>
            </a:endParaRPr>
          </a:p>
          <a:p>
            <a:pPr algn="ctr" defTabSz="685800" eaLnBrk="1" hangingPunct="1"/>
            <a:r>
              <a:rPr lang="zh-CN" altLang="en-US" sz="1350" dirty="0">
                <a:ea typeface="宋体" pitchFamily="2" charset="-122"/>
              </a:rPr>
              <a:t>影像数据</a:t>
            </a:r>
          </a:p>
        </p:txBody>
      </p:sp>
      <p:sp>
        <p:nvSpPr>
          <p:cNvPr id="5" name="矩形 4">
            <a:extLst>
              <a:ext uri="{FF2B5EF4-FFF2-40B4-BE49-F238E27FC236}">
                <a16:creationId xmlns:a16="http://schemas.microsoft.com/office/drawing/2014/main" id="{E25C5D75-1EB9-2A47-9D65-6A95D361880B}"/>
              </a:ext>
            </a:extLst>
          </p:cNvPr>
          <p:cNvSpPr/>
          <p:nvPr/>
        </p:nvSpPr>
        <p:spPr bwMode="auto">
          <a:xfrm>
            <a:off x="468834" y="3092560"/>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手机信令</a:t>
            </a:r>
            <a:endParaRPr lang="en-US" altLang="zh-CN" sz="1350" dirty="0">
              <a:ea typeface="宋体" pitchFamily="2" charset="-122"/>
            </a:endParaRPr>
          </a:p>
          <a:p>
            <a:pPr algn="ctr" defTabSz="685800" eaLnBrk="1" hangingPunct="1"/>
            <a:r>
              <a:rPr lang="zh-CN" altLang="en-US" sz="1350" dirty="0">
                <a:ea typeface="宋体" pitchFamily="2" charset="-122"/>
              </a:rPr>
              <a:t>定位数据</a:t>
            </a:r>
          </a:p>
        </p:txBody>
      </p:sp>
      <p:sp>
        <p:nvSpPr>
          <p:cNvPr id="6" name="矩形 5">
            <a:extLst>
              <a:ext uri="{FF2B5EF4-FFF2-40B4-BE49-F238E27FC236}">
                <a16:creationId xmlns:a16="http://schemas.microsoft.com/office/drawing/2014/main" id="{FAE76DF9-73F6-5A4C-891E-1FBFEB643F9B}"/>
              </a:ext>
            </a:extLst>
          </p:cNvPr>
          <p:cNvSpPr/>
          <p:nvPr/>
        </p:nvSpPr>
        <p:spPr bwMode="auto">
          <a:xfrm>
            <a:off x="468834" y="3784788"/>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空间行为</a:t>
            </a:r>
            <a:endParaRPr lang="en-US" altLang="zh-CN" sz="1350" dirty="0">
              <a:ea typeface="宋体" pitchFamily="2" charset="-122"/>
            </a:endParaRPr>
          </a:p>
          <a:p>
            <a:pPr algn="ctr" defTabSz="685800" eaLnBrk="1" hangingPunct="1"/>
            <a:r>
              <a:rPr lang="zh-CN" altLang="en-US" sz="1350" dirty="0">
                <a:ea typeface="宋体" pitchFamily="2" charset="-122"/>
              </a:rPr>
              <a:t>感知数据</a:t>
            </a:r>
          </a:p>
        </p:txBody>
      </p:sp>
      <p:sp>
        <p:nvSpPr>
          <p:cNvPr id="7" name="矩形 6">
            <a:extLst>
              <a:ext uri="{FF2B5EF4-FFF2-40B4-BE49-F238E27FC236}">
                <a16:creationId xmlns:a16="http://schemas.microsoft.com/office/drawing/2014/main" id="{AEE1F870-4E56-5E43-AEE5-21C1DB542F2B}"/>
              </a:ext>
            </a:extLst>
          </p:cNvPr>
          <p:cNvSpPr/>
          <p:nvPr/>
        </p:nvSpPr>
        <p:spPr bwMode="auto">
          <a:xfrm>
            <a:off x="476728" y="4472708"/>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交通流量</a:t>
            </a:r>
            <a:endParaRPr lang="en-US" altLang="zh-CN" sz="1350" dirty="0">
              <a:ea typeface="宋体" pitchFamily="2" charset="-122"/>
            </a:endParaRPr>
          </a:p>
          <a:p>
            <a:pPr algn="ctr" defTabSz="685800" eaLnBrk="1" hangingPunct="1"/>
            <a:r>
              <a:rPr lang="zh-CN" altLang="en-US" sz="1350" dirty="0">
                <a:ea typeface="宋体" pitchFamily="2" charset="-122"/>
              </a:rPr>
              <a:t>轨迹数据</a:t>
            </a:r>
          </a:p>
        </p:txBody>
      </p:sp>
      <p:sp>
        <p:nvSpPr>
          <p:cNvPr id="8" name="矩形 7">
            <a:extLst>
              <a:ext uri="{FF2B5EF4-FFF2-40B4-BE49-F238E27FC236}">
                <a16:creationId xmlns:a16="http://schemas.microsoft.com/office/drawing/2014/main" id="{EAF01C17-A481-844D-998F-5C3EF707AF39}"/>
              </a:ext>
            </a:extLst>
          </p:cNvPr>
          <p:cNvSpPr/>
          <p:nvPr/>
        </p:nvSpPr>
        <p:spPr bwMode="auto">
          <a:xfrm>
            <a:off x="468834" y="5090591"/>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常规测绘</a:t>
            </a:r>
            <a:endParaRPr lang="en-US" altLang="zh-CN" sz="1350" dirty="0">
              <a:ea typeface="宋体" pitchFamily="2" charset="-122"/>
            </a:endParaRPr>
          </a:p>
          <a:p>
            <a:pPr algn="ctr" defTabSz="685800" eaLnBrk="1" hangingPunct="1"/>
            <a:r>
              <a:rPr lang="zh-CN" altLang="en-US" sz="1350" dirty="0">
                <a:ea typeface="宋体" pitchFamily="2" charset="-122"/>
              </a:rPr>
              <a:t>开放数据</a:t>
            </a:r>
          </a:p>
        </p:txBody>
      </p:sp>
      <p:sp>
        <p:nvSpPr>
          <p:cNvPr id="9" name="椭圆 8">
            <a:extLst>
              <a:ext uri="{FF2B5EF4-FFF2-40B4-BE49-F238E27FC236}">
                <a16:creationId xmlns:a16="http://schemas.microsoft.com/office/drawing/2014/main" id="{4C1044BF-699C-494D-AE91-556959E5FEE4}"/>
              </a:ext>
            </a:extLst>
          </p:cNvPr>
          <p:cNvSpPr/>
          <p:nvPr/>
        </p:nvSpPr>
        <p:spPr bwMode="auto">
          <a:xfrm>
            <a:off x="1600865" y="3644763"/>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800" dirty="0">
                <a:ea typeface="宋体" pitchFamily="2" charset="-122"/>
              </a:rPr>
              <a:t>机器学习</a:t>
            </a:r>
          </a:p>
        </p:txBody>
      </p:sp>
      <p:sp>
        <p:nvSpPr>
          <p:cNvPr id="10" name="矩形 9">
            <a:extLst>
              <a:ext uri="{FF2B5EF4-FFF2-40B4-BE49-F238E27FC236}">
                <a16:creationId xmlns:a16="http://schemas.microsoft.com/office/drawing/2014/main" id="{C7758AF9-DACC-A744-BFE2-EEEDE77342F2}"/>
              </a:ext>
            </a:extLst>
          </p:cNvPr>
          <p:cNvSpPr/>
          <p:nvPr/>
        </p:nvSpPr>
        <p:spPr bwMode="auto">
          <a:xfrm>
            <a:off x="3177028" y="2400332"/>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边界扩张</a:t>
            </a:r>
            <a:endParaRPr lang="en-US" altLang="zh-CN" sz="1350" dirty="0">
              <a:ea typeface="宋体" pitchFamily="2" charset="-122"/>
            </a:endParaRPr>
          </a:p>
          <a:p>
            <a:pPr algn="ctr" defTabSz="685800" eaLnBrk="1" hangingPunct="1"/>
            <a:r>
              <a:rPr lang="zh-CN" altLang="en-US" sz="1350" dirty="0">
                <a:ea typeface="宋体" pitchFamily="2" charset="-122"/>
              </a:rPr>
              <a:t>空间结构</a:t>
            </a:r>
          </a:p>
        </p:txBody>
      </p:sp>
      <p:sp>
        <p:nvSpPr>
          <p:cNvPr id="11" name="椭圆 10">
            <a:extLst>
              <a:ext uri="{FF2B5EF4-FFF2-40B4-BE49-F238E27FC236}">
                <a16:creationId xmlns:a16="http://schemas.microsoft.com/office/drawing/2014/main" id="{654AB65E-C71D-4047-A845-607F6785C354}"/>
              </a:ext>
            </a:extLst>
          </p:cNvPr>
          <p:cNvSpPr/>
          <p:nvPr/>
        </p:nvSpPr>
        <p:spPr bwMode="auto">
          <a:xfrm>
            <a:off x="1610085" y="4596949"/>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800" dirty="0">
                <a:ea typeface="宋体" pitchFamily="2" charset="-122"/>
              </a:rPr>
              <a:t>空间模型</a:t>
            </a:r>
          </a:p>
        </p:txBody>
      </p:sp>
      <p:sp>
        <p:nvSpPr>
          <p:cNvPr id="12" name="椭圆 11">
            <a:extLst>
              <a:ext uri="{FF2B5EF4-FFF2-40B4-BE49-F238E27FC236}">
                <a16:creationId xmlns:a16="http://schemas.microsoft.com/office/drawing/2014/main" id="{4D145202-0219-B544-85FC-8F31311FB9AC}"/>
              </a:ext>
            </a:extLst>
          </p:cNvPr>
          <p:cNvSpPr/>
          <p:nvPr/>
        </p:nvSpPr>
        <p:spPr bwMode="auto">
          <a:xfrm>
            <a:off x="1621853" y="2742469"/>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800" dirty="0">
                <a:ea typeface="宋体" pitchFamily="2" charset="-122"/>
              </a:rPr>
              <a:t>统计分析</a:t>
            </a:r>
          </a:p>
        </p:txBody>
      </p:sp>
      <p:sp>
        <p:nvSpPr>
          <p:cNvPr id="13" name="矩形 12">
            <a:extLst>
              <a:ext uri="{FF2B5EF4-FFF2-40B4-BE49-F238E27FC236}">
                <a16:creationId xmlns:a16="http://schemas.microsoft.com/office/drawing/2014/main" id="{9E55C2B9-865F-584B-8719-EA38C5B7D677}"/>
              </a:ext>
            </a:extLst>
          </p:cNvPr>
          <p:cNvSpPr/>
          <p:nvPr/>
        </p:nvSpPr>
        <p:spPr bwMode="auto">
          <a:xfrm>
            <a:off x="3168752" y="3000946"/>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设施分布</a:t>
            </a:r>
            <a:endParaRPr lang="en-US" altLang="zh-CN" sz="1350" dirty="0">
              <a:ea typeface="宋体" pitchFamily="2" charset="-122"/>
            </a:endParaRPr>
          </a:p>
          <a:p>
            <a:pPr algn="ctr" defTabSz="685800" eaLnBrk="1" hangingPunct="1"/>
            <a:r>
              <a:rPr lang="zh-CN" altLang="en-US" sz="1350" dirty="0">
                <a:ea typeface="宋体" pitchFamily="2" charset="-122"/>
              </a:rPr>
              <a:t>交通便利</a:t>
            </a:r>
          </a:p>
        </p:txBody>
      </p:sp>
      <p:sp>
        <p:nvSpPr>
          <p:cNvPr id="14" name="矩形 13">
            <a:extLst>
              <a:ext uri="{FF2B5EF4-FFF2-40B4-BE49-F238E27FC236}">
                <a16:creationId xmlns:a16="http://schemas.microsoft.com/office/drawing/2014/main" id="{B0782E3B-1581-5D4E-88D5-36E3197548E8}"/>
              </a:ext>
            </a:extLst>
          </p:cNvPr>
          <p:cNvSpPr/>
          <p:nvPr/>
        </p:nvSpPr>
        <p:spPr bwMode="auto">
          <a:xfrm>
            <a:off x="3177028" y="3709954"/>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空间品质</a:t>
            </a:r>
            <a:endParaRPr lang="en-US" altLang="zh-CN" sz="1350" dirty="0">
              <a:ea typeface="宋体" pitchFamily="2" charset="-122"/>
            </a:endParaRPr>
          </a:p>
          <a:p>
            <a:pPr algn="ctr" defTabSz="685800" eaLnBrk="1" hangingPunct="1"/>
            <a:r>
              <a:rPr lang="zh-CN" altLang="en-US" sz="1350" dirty="0">
                <a:ea typeface="宋体" pitchFamily="2" charset="-122"/>
              </a:rPr>
              <a:t>空间更新</a:t>
            </a:r>
            <a:endParaRPr lang="en-US" altLang="zh-CN" sz="1350" dirty="0">
              <a:ea typeface="宋体" pitchFamily="2" charset="-122"/>
            </a:endParaRPr>
          </a:p>
        </p:txBody>
      </p:sp>
      <p:sp>
        <p:nvSpPr>
          <p:cNvPr id="15" name="矩形 14">
            <a:extLst>
              <a:ext uri="{FF2B5EF4-FFF2-40B4-BE49-F238E27FC236}">
                <a16:creationId xmlns:a16="http://schemas.microsoft.com/office/drawing/2014/main" id="{F262E179-937E-0D4A-961F-BDBDB7019B3F}"/>
              </a:ext>
            </a:extLst>
          </p:cNvPr>
          <p:cNvSpPr/>
          <p:nvPr/>
        </p:nvSpPr>
        <p:spPr bwMode="auto">
          <a:xfrm>
            <a:off x="3166085" y="4386542"/>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人口规模</a:t>
            </a:r>
            <a:endParaRPr lang="en-US" altLang="zh-CN" sz="1350" dirty="0">
              <a:ea typeface="宋体" pitchFamily="2" charset="-122"/>
            </a:endParaRPr>
          </a:p>
          <a:p>
            <a:pPr algn="ctr" defTabSz="685800" eaLnBrk="1" hangingPunct="1"/>
            <a:r>
              <a:rPr lang="zh-CN" altLang="en-US" sz="1350" dirty="0">
                <a:ea typeface="宋体" pitchFamily="2" charset="-122"/>
              </a:rPr>
              <a:t>活动空间</a:t>
            </a:r>
          </a:p>
        </p:txBody>
      </p:sp>
      <p:sp>
        <p:nvSpPr>
          <p:cNvPr id="16" name="矩形 15">
            <a:extLst>
              <a:ext uri="{FF2B5EF4-FFF2-40B4-BE49-F238E27FC236}">
                <a16:creationId xmlns:a16="http://schemas.microsoft.com/office/drawing/2014/main" id="{9248E893-7590-9A4B-A74B-C6DF83250C9D}"/>
              </a:ext>
            </a:extLst>
          </p:cNvPr>
          <p:cNvSpPr/>
          <p:nvPr/>
        </p:nvSpPr>
        <p:spPr bwMode="auto">
          <a:xfrm>
            <a:off x="3166085" y="5090591"/>
            <a:ext cx="864096" cy="432048"/>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350" dirty="0">
                <a:ea typeface="宋体" pitchFamily="2" charset="-122"/>
              </a:rPr>
              <a:t>生态环境</a:t>
            </a:r>
            <a:endParaRPr lang="en-US" altLang="zh-CN" sz="1350" dirty="0">
              <a:ea typeface="宋体" pitchFamily="2" charset="-122"/>
            </a:endParaRPr>
          </a:p>
          <a:p>
            <a:pPr algn="ctr" defTabSz="685800" eaLnBrk="1" hangingPunct="1"/>
            <a:r>
              <a:rPr lang="zh-CN" altLang="en-US" sz="1350" dirty="0">
                <a:ea typeface="宋体" pitchFamily="2" charset="-122"/>
              </a:rPr>
              <a:t>危害风险</a:t>
            </a:r>
          </a:p>
        </p:txBody>
      </p:sp>
      <p:sp>
        <p:nvSpPr>
          <p:cNvPr id="18" name="文本框 17">
            <a:extLst>
              <a:ext uri="{FF2B5EF4-FFF2-40B4-BE49-F238E27FC236}">
                <a16:creationId xmlns:a16="http://schemas.microsoft.com/office/drawing/2014/main" id="{43ED1146-B8EF-8141-8BF2-BFFE8108D1F1}"/>
              </a:ext>
            </a:extLst>
          </p:cNvPr>
          <p:cNvSpPr txBox="1"/>
          <p:nvPr/>
        </p:nvSpPr>
        <p:spPr>
          <a:xfrm>
            <a:off x="2073937" y="4246255"/>
            <a:ext cx="341760" cy="415498"/>
          </a:xfrm>
          <a:prstGeom prst="rect">
            <a:avLst/>
          </a:prstGeom>
          <a:noFill/>
        </p:spPr>
        <p:txBody>
          <a:bodyPr wrap="none" rtlCol="0">
            <a:spAutoFit/>
          </a:bodyPr>
          <a:lstStyle/>
          <a:p>
            <a:r>
              <a:rPr kumimoji="1" lang="en-US" altLang="zh-CN" sz="2100" dirty="0"/>
              <a:t>+</a:t>
            </a:r>
            <a:endParaRPr kumimoji="1" lang="zh-CN" altLang="en-US" sz="2100" dirty="0"/>
          </a:p>
        </p:txBody>
      </p:sp>
      <p:sp>
        <p:nvSpPr>
          <p:cNvPr id="19" name="文本框 18">
            <a:extLst>
              <a:ext uri="{FF2B5EF4-FFF2-40B4-BE49-F238E27FC236}">
                <a16:creationId xmlns:a16="http://schemas.microsoft.com/office/drawing/2014/main" id="{9F07FE7C-65E6-8341-BC3E-9220ABC334EE}"/>
              </a:ext>
            </a:extLst>
          </p:cNvPr>
          <p:cNvSpPr txBox="1"/>
          <p:nvPr/>
        </p:nvSpPr>
        <p:spPr>
          <a:xfrm>
            <a:off x="2073937" y="3338775"/>
            <a:ext cx="341760" cy="415498"/>
          </a:xfrm>
          <a:prstGeom prst="rect">
            <a:avLst/>
          </a:prstGeom>
          <a:noFill/>
        </p:spPr>
        <p:txBody>
          <a:bodyPr wrap="none" rtlCol="0">
            <a:spAutoFit/>
          </a:bodyPr>
          <a:lstStyle/>
          <a:p>
            <a:r>
              <a:rPr kumimoji="1" lang="en-US" altLang="zh-CN" sz="2100" dirty="0"/>
              <a:t>+</a:t>
            </a:r>
            <a:endParaRPr kumimoji="1" lang="zh-CN" altLang="en-US" sz="2100" dirty="0"/>
          </a:p>
        </p:txBody>
      </p:sp>
      <p:sp>
        <p:nvSpPr>
          <p:cNvPr id="20" name="椭圆 19">
            <a:extLst>
              <a:ext uri="{FF2B5EF4-FFF2-40B4-BE49-F238E27FC236}">
                <a16:creationId xmlns:a16="http://schemas.microsoft.com/office/drawing/2014/main" id="{8B1F02EF-7C77-6E43-8694-27824E7A13EE}"/>
              </a:ext>
            </a:extLst>
          </p:cNvPr>
          <p:cNvSpPr/>
          <p:nvPr/>
        </p:nvSpPr>
        <p:spPr bwMode="auto">
          <a:xfrm>
            <a:off x="4988681" y="2355504"/>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500" dirty="0">
                <a:ea typeface="宋体" pitchFamily="2" charset="-122"/>
              </a:rPr>
              <a:t>城市模型</a:t>
            </a:r>
          </a:p>
        </p:txBody>
      </p:sp>
      <p:sp>
        <p:nvSpPr>
          <p:cNvPr id="21" name="椭圆 20">
            <a:extLst>
              <a:ext uri="{FF2B5EF4-FFF2-40B4-BE49-F238E27FC236}">
                <a16:creationId xmlns:a16="http://schemas.microsoft.com/office/drawing/2014/main" id="{6C1BF163-FA73-E644-9D10-680E7C8F2A01}"/>
              </a:ext>
            </a:extLst>
          </p:cNvPr>
          <p:cNvSpPr/>
          <p:nvPr/>
        </p:nvSpPr>
        <p:spPr bwMode="auto">
          <a:xfrm>
            <a:off x="5002841" y="3181530"/>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500" dirty="0">
                <a:ea typeface="宋体" pitchFamily="2" charset="-122"/>
              </a:rPr>
              <a:t>街区研究</a:t>
            </a:r>
          </a:p>
        </p:txBody>
      </p:sp>
      <p:sp>
        <p:nvSpPr>
          <p:cNvPr id="22" name="椭圆 21">
            <a:extLst>
              <a:ext uri="{FF2B5EF4-FFF2-40B4-BE49-F238E27FC236}">
                <a16:creationId xmlns:a16="http://schemas.microsoft.com/office/drawing/2014/main" id="{1FEF46D6-5A14-4944-B6AF-69D61CBF912F}"/>
              </a:ext>
            </a:extLst>
          </p:cNvPr>
          <p:cNvSpPr/>
          <p:nvPr/>
        </p:nvSpPr>
        <p:spPr bwMode="auto">
          <a:xfrm>
            <a:off x="5010518" y="4010462"/>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500" dirty="0">
                <a:ea typeface="宋体" pitchFamily="2" charset="-122"/>
              </a:rPr>
              <a:t>设施</a:t>
            </a:r>
            <a:r>
              <a:rPr lang="en-US" altLang="zh-CN" sz="1500" dirty="0">
                <a:ea typeface="宋体" pitchFamily="2" charset="-122"/>
              </a:rPr>
              <a:t>\</a:t>
            </a:r>
            <a:r>
              <a:rPr lang="zh-CN" altLang="en-US" sz="1500" dirty="0">
                <a:ea typeface="宋体" pitchFamily="2" charset="-122"/>
              </a:rPr>
              <a:t>地块研究</a:t>
            </a:r>
          </a:p>
        </p:txBody>
      </p:sp>
      <p:sp>
        <p:nvSpPr>
          <p:cNvPr id="23" name="椭圆 22">
            <a:extLst>
              <a:ext uri="{FF2B5EF4-FFF2-40B4-BE49-F238E27FC236}">
                <a16:creationId xmlns:a16="http://schemas.microsoft.com/office/drawing/2014/main" id="{7109CCED-CE64-3B45-8530-EC88CFA9C589}"/>
              </a:ext>
            </a:extLst>
          </p:cNvPr>
          <p:cNvSpPr/>
          <p:nvPr/>
        </p:nvSpPr>
        <p:spPr bwMode="auto">
          <a:xfrm>
            <a:off x="5010518" y="4834934"/>
            <a:ext cx="1242138" cy="687920"/>
          </a:xfrm>
          <a:prstGeom prst="ellips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500" dirty="0">
                <a:ea typeface="宋体" pitchFamily="2" charset="-122"/>
              </a:rPr>
              <a:t>城市网络</a:t>
            </a:r>
          </a:p>
        </p:txBody>
      </p:sp>
      <p:sp>
        <p:nvSpPr>
          <p:cNvPr id="24" name="六边形 23">
            <a:extLst>
              <a:ext uri="{FF2B5EF4-FFF2-40B4-BE49-F238E27FC236}">
                <a16:creationId xmlns:a16="http://schemas.microsoft.com/office/drawing/2014/main" id="{456EB886-1B3F-064B-9AEA-6C7BD2E9457F}"/>
              </a:ext>
            </a:extLst>
          </p:cNvPr>
          <p:cNvSpPr/>
          <p:nvPr/>
        </p:nvSpPr>
        <p:spPr bwMode="auto">
          <a:xfrm>
            <a:off x="6525400" y="3616222"/>
            <a:ext cx="1080120" cy="600614"/>
          </a:xfrm>
          <a:prstGeom prst="hexagon">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en-US" altLang="zh-CN" sz="1500" dirty="0">
                <a:ea typeface="宋体" pitchFamily="2" charset="-122"/>
              </a:rPr>
              <a:t>As</a:t>
            </a:r>
          </a:p>
          <a:p>
            <a:pPr algn="ctr" defTabSz="685800" eaLnBrk="1" hangingPunct="1"/>
            <a:r>
              <a:rPr lang="en-US" altLang="zh-CN" sz="1500" dirty="0">
                <a:ea typeface="宋体" pitchFamily="2" charset="-122"/>
              </a:rPr>
              <a:t>context</a:t>
            </a:r>
            <a:endParaRPr lang="zh-CN" altLang="en-US" sz="1500" dirty="0">
              <a:ea typeface="宋体" pitchFamily="2" charset="-122"/>
            </a:endParaRPr>
          </a:p>
        </p:txBody>
      </p:sp>
      <p:sp>
        <p:nvSpPr>
          <p:cNvPr id="25" name="矩形 24">
            <a:extLst>
              <a:ext uri="{FF2B5EF4-FFF2-40B4-BE49-F238E27FC236}">
                <a16:creationId xmlns:a16="http://schemas.microsoft.com/office/drawing/2014/main" id="{274D781F-1C87-304A-A204-EDDDA3A9146B}"/>
              </a:ext>
            </a:extLst>
          </p:cNvPr>
          <p:cNvSpPr/>
          <p:nvPr/>
        </p:nvSpPr>
        <p:spPr bwMode="auto">
          <a:xfrm>
            <a:off x="7718711" y="2400331"/>
            <a:ext cx="966929" cy="3187115"/>
          </a:xfrm>
          <a:prstGeom prst="rect">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r>
              <a:rPr lang="zh-CN" altLang="en-US" sz="1500" dirty="0">
                <a:ea typeface="宋体" pitchFamily="2" charset="-122"/>
              </a:rPr>
              <a:t>个体</a:t>
            </a:r>
            <a:endParaRPr lang="en-US" altLang="zh-CN" sz="1500" dirty="0">
              <a:ea typeface="宋体" pitchFamily="2" charset="-122"/>
            </a:endParaRPr>
          </a:p>
          <a:p>
            <a:pPr algn="ctr" defTabSz="685800" eaLnBrk="1" hangingPunct="1"/>
            <a:r>
              <a:rPr lang="zh-CN" altLang="en-US" sz="1500" dirty="0">
                <a:ea typeface="宋体" pitchFamily="2" charset="-122"/>
              </a:rPr>
              <a:t>家庭</a:t>
            </a:r>
            <a:endParaRPr lang="en-US" altLang="zh-CN" sz="1500" dirty="0">
              <a:ea typeface="宋体" pitchFamily="2" charset="-122"/>
            </a:endParaRPr>
          </a:p>
          <a:p>
            <a:pPr algn="ctr" defTabSz="685800" eaLnBrk="1" hangingPunct="1"/>
            <a:r>
              <a:rPr lang="zh-CN" altLang="en-US" sz="1500" dirty="0">
                <a:ea typeface="宋体" pitchFamily="2" charset="-122"/>
              </a:rPr>
              <a:t>社区</a:t>
            </a:r>
            <a:endParaRPr lang="en-US" altLang="zh-CN" sz="1500" dirty="0">
              <a:ea typeface="宋体" pitchFamily="2" charset="-122"/>
            </a:endParaRPr>
          </a:p>
          <a:p>
            <a:pPr algn="ctr" defTabSz="685800" eaLnBrk="1" hangingPunct="1"/>
            <a:r>
              <a:rPr lang="zh-CN" altLang="en-US" sz="1500" dirty="0">
                <a:ea typeface="宋体" pitchFamily="2" charset="-122"/>
              </a:rPr>
              <a:t>组织</a:t>
            </a:r>
            <a:endParaRPr lang="en-US" altLang="zh-CN" sz="1500" dirty="0">
              <a:ea typeface="宋体" pitchFamily="2" charset="-122"/>
            </a:endParaRPr>
          </a:p>
          <a:p>
            <a:pPr algn="ctr" defTabSz="685800" eaLnBrk="1" hangingPunct="1"/>
            <a:r>
              <a:rPr lang="zh-CN" altLang="en-US" sz="1500" dirty="0">
                <a:ea typeface="宋体" pitchFamily="2" charset="-122"/>
              </a:rPr>
              <a:t>区域</a:t>
            </a:r>
            <a:endParaRPr lang="en-US" altLang="zh-CN" sz="1500" dirty="0">
              <a:ea typeface="宋体" pitchFamily="2" charset="-122"/>
            </a:endParaRPr>
          </a:p>
          <a:p>
            <a:pPr algn="ctr" defTabSz="685800" eaLnBrk="1" hangingPunct="1"/>
            <a:r>
              <a:rPr lang="en-US" altLang="zh-CN" sz="1500" dirty="0">
                <a:ea typeface="宋体" pitchFamily="2" charset="-122"/>
              </a:rPr>
              <a:t>……</a:t>
            </a:r>
          </a:p>
          <a:p>
            <a:pPr algn="ctr" defTabSz="685800" eaLnBrk="1" hangingPunct="1"/>
            <a:r>
              <a:rPr lang="zh-CN" altLang="en-US" sz="1500" dirty="0">
                <a:ea typeface="宋体" pitchFamily="2" charset="-122"/>
              </a:rPr>
              <a:t>研究</a:t>
            </a:r>
          </a:p>
        </p:txBody>
      </p:sp>
      <p:sp>
        <p:nvSpPr>
          <p:cNvPr id="26" name="左大括号 25">
            <a:extLst>
              <a:ext uri="{FF2B5EF4-FFF2-40B4-BE49-F238E27FC236}">
                <a16:creationId xmlns:a16="http://schemas.microsoft.com/office/drawing/2014/main" id="{CC23E5B6-7048-9549-BE29-AB382E344AEE}"/>
              </a:ext>
            </a:extLst>
          </p:cNvPr>
          <p:cNvSpPr/>
          <p:nvPr/>
        </p:nvSpPr>
        <p:spPr bwMode="auto">
          <a:xfrm>
            <a:off x="4339555" y="2584904"/>
            <a:ext cx="357591" cy="2851116"/>
          </a:xfrm>
          <a:prstGeom prst="leftBrace">
            <a:avLst/>
          </a:prstGeom>
          <a:solidFill>
            <a:schemeClr val="accent1"/>
          </a:solidFill>
          <a:ln w="0" cap="flat" cmpd="sng" algn="ctr">
            <a:solidFill>
              <a:srgbClr val="A50021"/>
            </a:solidFill>
            <a:prstDash val="solid"/>
            <a:round/>
            <a:headEnd type="none" w="med" len="med"/>
            <a:tailEnd type="none" w="med" len="med"/>
          </a:ln>
          <a:effectLst/>
        </p:spPr>
        <p:txBody>
          <a:bodyPr vert="horz" wrap="none" lIns="68580" tIns="34290" rIns="68580" bIns="34290" numCol="1" rtlCol="0" anchor="ctr" anchorCtr="0" compatLnSpc="1">
            <a:prstTxWarp prst="textNoShape">
              <a:avLst/>
            </a:prstTxWarp>
          </a:bodyPr>
          <a:lstStyle/>
          <a:p>
            <a:pPr algn="ctr" defTabSz="685800" eaLnBrk="1" hangingPunct="1"/>
            <a:endParaRPr lang="zh-CN" altLang="en-US" sz="2100">
              <a:ea typeface="宋体" pitchFamily="2" charset="-122"/>
            </a:endParaRPr>
          </a:p>
        </p:txBody>
      </p:sp>
    </p:spTree>
    <p:extLst>
      <p:ext uri="{BB962C8B-B14F-4D97-AF65-F5344CB8AC3E}">
        <p14:creationId xmlns:p14="http://schemas.microsoft.com/office/powerpoint/2010/main" val="109127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新数据环境下的社会研究</a:t>
            </a:r>
          </a:p>
        </p:txBody>
      </p:sp>
      <p:sp>
        <p:nvSpPr>
          <p:cNvPr id="3" name="内容占位符 2"/>
          <p:cNvSpPr>
            <a:spLocks noGrp="1"/>
          </p:cNvSpPr>
          <p:nvPr>
            <p:ph idx="1"/>
          </p:nvPr>
        </p:nvSpPr>
        <p:spPr>
          <a:xfrm>
            <a:off x="1450521" y="4797152"/>
            <a:ext cx="6362700" cy="1625080"/>
          </a:xfrm>
        </p:spPr>
        <p:txBody>
          <a:bodyPr>
            <a:noAutofit/>
          </a:bodyPr>
          <a:lstStyle/>
          <a:p>
            <a:pPr marL="0" indent="0" algn="ctr">
              <a:buNone/>
            </a:pPr>
            <a:r>
              <a:rPr lang="zh-CN" altLang="en-US" sz="1800" b="1" dirty="0"/>
              <a:t>研究规模与研究精细度矛盾的变化</a:t>
            </a:r>
            <a:endParaRPr lang="en-US" altLang="zh-CN" sz="1800" b="1" dirty="0"/>
          </a:p>
          <a:p>
            <a:pPr lvl="1"/>
            <a:r>
              <a:rPr lang="zh-CN" altLang="en-US" sz="1600" dirty="0"/>
              <a:t>空间：社区、街区、城区、国家</a:t>
            </a:r>
            <a:endParaRPr lang="en-US" altLang="zh-CN" sz="1600" dirty="0"/>
          </a:p>
          <a:p>
            <a:pPr lvl="1"/>
            <a:r>
              <a:rPr lang="zh-CN" altLang="en-US" sz="1600" dirty="0"/>
              <a:t>群体：大学生、农民、公务员</a:t>
            </a:r>
            <a:endParaRPr lang="en-US" altLang="zh-CN" sz="1600" dirty="0"/>
          </a:p>
          <a:p>
            <a:pPr lvl="1"/>
            <a:r>
              <a:rPr lang="zh-CN" altLang="en-US" sz="1600" dirty="0"/>
              <a:t>组织：高校、上市公司</a:t>
            </a:r>
            <a:r>
              <a:rPr lang="en-US" altLang="zh-CN" sz="1600" dirty="0"/>
              <a:t>……</a:t>
            </a:r>
          </a:p>
          <a:p>
            <a:pPr lvl="1"/>
            <a:r>
              <a:rPr lang="zh-CN" altLang="en-US" sz="1600" dirty="0"/>
              <a:t>个人：</a:t>
            </a:r>
            <a:r>
              <a:rPr lang="en-US" altLang="zh-CN" sz="1600" dirty="0"/>
              <a:t>ID</a:t>
            </a:r>
            <a:r>
              <a:rPr lang="zh-CN" altLang="en-US" sz="1600" dirty="0"/>
              <a:t>串并、黑市撞库</a:t>
            </a:r>
            <a:endParaRPr lang="en-US" altLang="zh-CN" sz="1600" dirty="0"/>
          </a:p>
          <a:p>
            <a:pPr marL="0" indent="0" algn="ctr">
              <a:buNone/>
            </a:pPr>
            <a:endParaRPr lang="en-US" altLang="zh-CN" sz="1800" dirty="0"/>
          </a:p>
          <a:p>
            <a:endParaRPr lang="en-US" altLang="zh-CN" sz="1800" dirty="0"/>
          </a:p>
          <a:p>
            <a:endParaRPr lang="en-US" altLang="zh-CN" sz="1800" dirty="0"/>
          </a:p>
          <a:p>
            <a:endParaRPr lang="en-US" altLang="zh-CN" sz="1800" dirty="0"/>
          </a:p>
          <a:p>
            <a:endParaRPr lang="en-US" altLang="zh-CN" sz="1800" dirty="0"/>
          </a:p>
          <a:p>
            <a:endParaRPr lang="en-US" altLang="zh-CN" sz="1800" dirty="0"/>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t="501" r="53307" b="18011"/>
          <a:stretch/>
        </p:blipFill>
        <p:spPr>
          <a:xfrm>
            <a:off x="827584" y="1826609"/>
            <a:ext cx="3078949" cy="2835418"/>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l="49596" t="501" b="18011"/>
          <a:stretch/>
        </p:blipFill>
        <p:spPr>
          <a:xfrm>
            <a:off x="4629286" y="1827964"/>
            <a:ext cx="3323648" cy="2835418"/>
          </a:xfrm>
          <a:prstGeom prst="rect">
            <a:avLst/>
          </a:prstGeom>
        </p:spPr>
      </p:pic>
    </p:spTree>
    <p:extLst>
      <p:ext uri="{BB962C8B-B14F-4D97-AF65-F5344CB8AC3E}">
        <p14:creationId xmlns:p14="http://schemas.microsoft.com/office/powerpoint/2010/main" val="1098149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1BBA70-5286-9D42-8717-3B3C34248423}"/>
              </a:ext>
            </a:extLst>
          </p:cNvPr>
          <p:cNvSpPr>
            <a:spLocks noGrp="1"/>
          </p:cNvSpPr>
          <p:nvPr>
            <p:ph type="title"/>
          </p:nvPr>
        </p:nvSpPr>
        <p:spPr/>
        <p:txBody>
          <a:bodyPr/>
          <a:lstStyle/>
          <a:p>
            <a:r>
              <a:rPr kumimoji="1" lang="zh-CN" altLang="en-US" dirty="0"/>
              <a:t>准备哪些能力</a:t>
            </a:r>
          </a:p>
        </p:txBody>
      </p:sp>
      <p:sp>
        <p:nvSpPr>
          <p:cNvPr id="3" name="内容占位符 2">
            <a:extLst>
              <a:ext uri="{FF2B5EF4-FFF2-40B4-BE49-F238E27FC236}">
                <a16:creationId xmlns:a16="http://schemas.microsoft.com/office/drawing/2014/main" id="{F5B9316C-5DFC-B242-81D5-D9AABDE90244}"/>
              </a:ext>
            </a:extLst>
          </p:cNvPr>
          <p:cNvSpPr>
            <a:spLocks noGrp="1"/>
          </p:cNvSpPr>
          <p:nvPr>
            <p:ph idx="1"/>
          </p:nvPr>
        </p:nvSpPr>
        <p:spPr/>
        <p:txBody>
          <a:bodyPr/>
          <a:lstStyle/>
          <a:p>
            <a:r>
              <a:rPr kumimoji="1" lang="zh-CN" altLang="en-US" dirty="0"/>
              <a:t>培养全面的学术能力</a:t>
            </a:r>
            <a:endParaRPr kumimoji="1" lang="en-US" altLang="zh-CN" dirty="0"/>
          </a:p>
          <a:p>
            <a:pPr lvl="1"/>
            <a:r>
              <a:rPr kumimoji="1" lang="zh-CN" altLang="en-US" dirty="0"/>
              <a:t>核心问题</a:t>
            </a:r>
            <a:r>
              <a:rPr kumimoji="1" lang="en-US" altLang="zh-CN" dirty="0"/>
              <a:t>+</a:t>
            </a:r>
            <a:r>
              <a:rPr kumimoji="1" lang="zh-CN" altLang="en-US" dirty="0"/>
              <a:t>经典理论</a:t>
            </a:r>
            <a:r>
              <a:rPr kumimoji="1" lang="en-US" altLang="zh-CN" dirty="0"/>
              <a:t>+</a:t>
            </a:r>
            <a:r>
              <a:rPr kumimoji="1" lang="zh-CN" altLang="en-US" dirty="0"/>
              <a:t>关键概念</a:t>
            </a:r>
            <a:endParaRPr kumimoji="1" lang="en-US" altLang="zh-CN" dirty="0"/>
          </a:p>
          <a:p>
            <a:pPr lvl="1"/>
            <a:r>
              <a:rPr kumimoji="1" lang="zh-CN" altLang="en-US" dirty="0"/>
              <a:t>计算机应用</a:t>
            </a:r>
            <a:r>
              <a:rPr kumimoji="1" lang="en-US" altLang="zh-CN" dirty="0"/>
              <a:t>+</a:t>
            </a:r>
            <a:r>
              <a:rPr kumimoji="1" lang="zh-CN" altLang="en-US" dirty="0"/>
              <a:t>数据获取分析能力</a:t>
            </a:r>
            <a:endParaRPr kumimoji="1" lang="en-US" altLang="zh-CN" dirty="0"/>
          </a:p>
          <a:p>
            <a:r>
              <a:rPr kumimoji="1" lang="zh-CN" altLang="en-US" dirty="0"/>
              <a:t>大数据方法的学习</a:t>
            </a:r>
            <a:endParaRPr kumimoji="1" lang="en-US" altLang="zh-CN" dirty="0"/>
          </a:p>
          <a:p>
            <a:pPr lvl="1"/>
            <a:r>
              <a:rPr kumimoji="1" lang="zh-CN" altLang="en-US" dirty="0"/>
              <a:t>学科基础打牢：统计学</a:t>
            </a:r>
            <a:r>
              <a:rPr kumimoji="1" lang="en-US" altLang="zh-CN" dirty="0"/>
              <a:t>+</a:t>
            </a:r>
            <a:r>
              <a:rPr kumimoji="1" lang="zh-CN" altLang="en-US" dirty="0"/>
              <a:t>量化方法</a:t>
            </a:r>
            <a:r>
              <a:rPr kumimoji="1" lang="en-US" altLang="zh-CN" dirty="0"/>
              <a:t>+</a:t>
            </a:r>
            <a:r>
              <a:rPr kumimoji="1" lang="zh-CN" altLang="en-US" dirty="0"/>
              <a:t>计算机基础</a:t>
            </a:r>
            <a:endParaRPr kumimoji="1" lang="en-US" altLang="zh-CN" dirty="0"/>
          </a:p>
          <a:p>
            <a:pPr lvl="1"/>
            <a:r>
              <a:rPr kumimoji="1" lang="zh-CN" altLang="en-US" dirty="0"/>
              <a:t>组队自学新工具和新方法</a:t>
            </a:r>
            <a:endParaRPr kumimoji="1" lang="en-US" altLang="zh-CN" dirty="0"/>
          </a:p>
          <a:p>
            <a:r>
              <a:rPr kumimoji="1" lang="zh-CN" altLang="en-US" dirty="0"/>
              <a:t>关注人类命运和基础命题</a:t>
            </a:r>
          </a:p>
        </p:txBody>
      </p:sp>
    </p:spTree>
    <p:extLst>
      <p:ext uri="{BB962C8B-B14F-4D97-AF65-F5344CB8AC3E}">
        <p14:creationId xmlns:p14="http://schemas.microsoft.com/office/powerpoint/2010/main" val="1554584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大数据相关的方法基础</a:t>
            </a:r>
          </a:p>
        </p:txBody>
      </p:sp>
      <p:sp>
        <p:nvSpPr>
          <p:cNvPr id="3" name="内容占位符 2"/>
          <p:cNvSpPr>
            <a:spLocks noGrp="1"/>
          </p:cNvSpPr>
          <p:nvPr>
            <p:ph idx="1"/>
          </p:nvPr>
        </p:nvSpPr>
        <p:spPr>
          <a:xfrm>
            <a:off x="477549" y="1844824"/>
            <a:ext cx="7989752" cy="4629997"/>
          </a:xfrm>
        </p:spPr>
        <p:txBody>
          <a:bodyPr>
            <a:normAutofit fontScale="92500" lnSpcReduction="10000"/>
          </a:bodyPr>
          <a:lstStyle/>
          <a:p>
            <a:r>
              <a:rPr lang="zh-CN" altLang="en-US" dirty="0">
                <a:solidFill>
                  <a:srgbClr val="C00000"/>
                </a:solidFill>
              </a:rPr>
              <a:t>数据获取与处理技术</a:t>
            </a:r>
            <a:endParaRPr lang="en-US" altLang="zh-CN" dirty="0">
              <a:solidFill>
                <a:srgbClr val="C00000"/>
              </a:solidFill>
            </a:endParaRPr>
          </a:p>
          <a:p>
            <a:pPr lvl="1"/>
            <a:r>
              <a:rPr lang="zh-CN" altLang="en-US" dirty="0"/>
              <a:t>计算机软硬件基础知识（熟练掌握一种语言）</a:t>
            </a:r>
            <a:endParaRPr lang="en-US" altLang="zh-CN" dirty="0"/>
          </a:p>
          <a:p>
            <a:pPr lvl="1"/>
            <a:r>
              <a:rPr lang="zh-CN" altLang="en-US" dirty="0"/>
              <a:t>数据库使用和管理</a:t>
            </a:r>
            <a:endParaRPr lang="en-US" altLang="zh-CN" dirty="0"/>
          </a:p>
          <a:p>
            <a:pPr lvl="1"/>
            <a:r>
              <a:rPr lang="zh-CN" altLang="en-US" dirty="0"/>
              <a:t>数据采集、清理、指标构建</a:t>
            </a:r>
            <a:endParaRPr lang="en-US" altLang="zh-CN" dirty="0"/>
          </a:p>
          <a:p>
            <a:r>
              <a:rPr lang="zh-CN" altLang="en-US" dirty="0">
                <a:solidFill>
                  <a:srgbClr val="C00000"/>
                </a:solidFill>
              </a:rPr>
              <a:t>数据挖掘与可视化</a:t>
            </a:r>
          </a:p>
          <a:p>
            <a:pPr marL="781200" lvl="1" indent="-457200"/>
            <a:r>
              <a:rPr lang="zh-CN" altLang="en-US" dirty="0"/>
              <a:t>机器学习</a:t>
            </a:r>
            <a:endParaRPr lang="en-US" altLang="zh-CN" dirty="0"/>
          </a:p>
          <a:p>
            <a:pPr marL="781200" lvl="1" indent="-457200"/>
            <a:r>
              <a:rPr lang="zh-CN" altLang="en-US" dirty="0"/>
              <a:t>数据可视化</a:t>
            </a:r>
          </a:p>
          <a:p>
            <a:r>
              <a:rPr lang="zh-CN" altLang="en-US" dirty="0">
                <a:solidFill>
                  <a:srgbClr val="C00000"/>
                </a:solidFill>
              </a:rPr>
              <a:t>图片、自然语言、空间与网络数据处理</a:t>
            </a:r>
            <a:endParaRPr lang="zh-CN" altLang="en-US" dirty="0"/>
          </a:p>
          <a:p>
            <a:pPr marL="781200" lvl="1" indent="-457200"/>
            <a:r>
              <a:rPr lang="zh-CN" altLang="en-US" dirty="0"/>
              <a:t>图片、文本的识别和理解</a:t>
            </a:r>
            <a:endParaRPr lang="en-US" altLang="zh-CN" dirty="0"/>
          </a:p>
          <a:p>
            <a:pPr marL="781200" lvl="1" indent="-457200"/>
            <a:r>
              <a:rPr lang="zh-CN" altLang="en-US" dirty="0"/>
              <a:t>网络、空间数据分析建模</a:t>
            </a:r>
            <a:endParaRPr lang="en-US" altLang="zh-CN" dirty="0"/>
          </a:p>
          <a:p>
            <a:pPr marL="324000" lvl="1" indent="0">
              <a:buNone/>
            </a:pPr>
            <a:endParaRPr lang="zh-CN" altLang="en-US" dirty="0"/>
          </a:p>
          <a:p>
            <a:pPr marL="324000" lvl="1" indent="0">
              <a:buNone/>
            </a:pPr>
            <a:endParaRPr lang="en-US" altLang="zh-CN" dirty="0"/>
          </a:p>
        </p:txBody>
      </p:sp>
    </p:spTree>
    <p:extLst>
      <p:ext uri="{BB962C8B-B14F-4D97-AF65-F5344CB8AC3E}">
        <p14:creationId xmlns:p14="http://schemas.microsoft.com/office/powerpoint/2010/main" val="597652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334056-E286-6549-9D1E-5EF96D9775D6}"/>
              </a:ext>
            </a:extLst>
          </p:cNvPr>
          <p:cNvSpPr>
            <a:spLocks noGrp="1"/>
          </p:cNvSpPr>
          <p:nvPr>
            <p:ph type="title"/>
          </p:nvPr>
        </p:nvSpPr>
        <p:spPr/>
        <p:txBody>
          <a:bodyPr/>
          <a:lstStyle/>
          <a:p>
            <a:r>
              <a:rPr kumimoji="1" lang="zh-CN" altLang="en-US" dirty="0"/>
              <a:t>提纲</a:t>
            </a:r>
          </a:p>
        </p:txBody>
      </p:sp>
      <p:sp>
        <p:nvSpPr>
          <p:cNvPr id="3" name="内容占位符 2">
            <a:extLst>
              <a:ext uri="{FF2B5EF4-FFF2-40B4-BE49-F238E27FC236}">
                <a16:creationId xmlns:a16="http://schemas.microsoft.com/office/drawing/2014/main" id="{6F05104B-C02B-2741-BAF8-14958021E3CF}"/>
              </a:ext>
            </a:extLst>
          </p:cNvPr>
          <p:cNvSpPr>
            <a:spLocks noGrp="1"/>
          </p:cNvSpPr>
          <p:nvPr>
            <p:ph idx="1"/>
          </p:nvPr>
        </p:nvSpPr>
        <p:spPr>
          <a:xfrm>
            <a:off x="475080" y="1974850"/>
            <a:ext cx="8229600" cy="4123690"/>
          </a:xfrm>
        </p:spPr>
        <p:txBody>
          <a:bodyPr/>
          <a:lstStyle/>
          <a:p>
            <a:pPr>
              <a:lnSpc>
                <a:spcPct val="200000"/>
              </a:lnSpc>
            </a:pPr>
            <a:r>
              <a:rPr kumimoji="1" lang="zh-CN" altLang="en-US" dirty="0"/>
              <a:t>开课目的</a:t>
            </a:r>
            <a:endParaRPr kumimoji="1" lang="en-US" altLang="zh-CN" dirty="0"/>
          </a:p>
          <a:p>
            <a:pPr>
              <a:lnSpc>
                <a:spcPct val="200000"/>
              </a:lnSpc>
            </a:pPr>
            <a:r>
              <a:rPr kumimoji="1" lang="zh-CN" altLang="en-US" dirty="0"/>
              <a:t>课程安排</a:t>
            </a:r>
            <a:endParaRPr kumimoji="1" lang="en-US" altLang="zh-CN" dirty="0"/>
          </a:p>
          <a:p>
            <a:pPr>
              <a:lnSpc>
                <a:spcPct val="200000"/>
              </a:lnSpc>
            </a:pPr>
            <a:r>
              <a:rPr kumimoji="1" lang="zh-CN" altLang="en-US" dirty="0"/>
              <a:t>考核方式</a:t>
            </a:r>
            <a:endParaRPr kumimoji="1" lang="en-US" altLang="zh-CN" dirty="0"/>
          </a:p>
          <a:p>
            <a:pPr>
              <a:lnSpc>
                <a:spcPct val="200000"/>
              </a:lnSpc>
            </a:pPr>
            <a:r>
              <a:rPr kumimoji="1" lang="zh-CN" altLang="en-US" dirty="0"/>
              <a:t>自学资源</a:t>
            </a:r>
            <a:endParaRPr kumimoji="1" lang="en-US" altLang="zh-CN" dirty="0"/>
          </a:p>
          <a:p>
            <a:pPr>
              <a:lnSpc>
                <a:spcPct val="200000"/>
              </a:lnSpc>
            </a:pPr>
            <a:endParaRPr kumimoji="1" lang="zh-CN" altLang="en-US" dirty="0"/>
          </a:p>
        </p:txBody>
      </p:sp>
      <p:sp>
        <p:nvSpPr>
          <p:cNvPr id="4" name="页脚占位符 3">
            <a:extLst>
              <a:ext uri="{FF2B5EF4-FFF2-40B4-BE49-F238E27FC236}">
                <a16:creationId xmlns:a16="http://schemas.microsoft.com/office/drawing/2014/main" id="{1CA23296-82B3-2546-A783-9B8E250E674A}"/>
              </a:ext>
            </a:extLst>
          </p:cNvPr>
          <p:cNvSpPr>
            <a:spLocks noGrp="1"/>
          </p:cNvSpPr>
          <p:nvPr>
            <p:ph type="ftr" sz="quarter" idx="10"/>
          </p:nvPr>
        </p:nvSpPr>
        <p:spPr/>
        <p:txBody>
          <a:bodyPr/>
          <a:lstStyle/>
          <a:p>
            <a:pPr>
              <a:defRPr/>
            </a:pPr>
            <a:fld id="{1299E136-7723-2D4A-A2F7-51AA0562A00F}" type="slidenum">
              <a:rPr lang="en-US" altLang="zh-CN" smtClean="0"/>
              <a:pPr>
                <a:defRPr/>
              </a:pPr>
              <a:t>2</a:t>
            </a:fld>
            <a:r>
              <a:rPr lang="en-US" altLang="zh-CN"/>
              <a:t>  </a:t>
            </a:r>
          </a:p>
          <a:p>
            <a:pPr>
              <a:defRPr/>
            </a:pPr>
            <a:endParaRPr lang="en-US" altLang="zh-CN"/>
          </a:p>
        </p:txBody>
      </p:sp>
    </p:spTree>
    <p:extLst>
      <p:ext uri="{BB962C8B-B14F-4D97-AF65-F5344CB8AC3E}">
        <p14:creationId xmlns:p14="http://schemas.microsoft.com/office/powerpoint/2010/main" val="1390982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a:t>数据获取与整理：权限与技术能力</a:t>
            </a:r>
          </a:p>
        </p:txBody>
      </p:sp>
      <p:sp>
        <p:nvSpPr>
          <p:cNvPr id="3" name="内容占位符 2"/>
          <p:cNvSpPr>
            <a:spLocks noGrp="1"/>
          </p:cNvSpPr>
          <p:nvPr>
            <p:ph idx="1"/>
          </p:nvPr>
        </p:nvSpPr>
        <p:spPr/>
        <p:txBody>
          <a:bodyPr/>
          <a:lstStyle/>
          <a:p>
            <a:endParaRPr kumimoji="1" lang="zh-CN" altLang="en-US" dirty="0"/>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5142" y="2033487"/>
            <a:ext cx="8028384" cy="4593922"/>
          </a:xfrm>
          <a:prstGeom prst="rect">
            <a:avLst/>
          </a:prstGeom>
        </p:spPr>
      </p:pic>
      <p:sp>
        <p:nvSpPr>
          <p:cNvPr id="6" name="矩形 5">
            <a:extLst>
              <a:ext uri="{FF2B5EF4-FFF2-40B4-BE49-F238E27FC236}">
                <a16:creationId xmlns:a16="http://schemas.microsoft.com/office/drawing/2014/main" id="{22BAEB55-0EB5-7B4D-95DA-AAE4185184EA}"/>
              </a:ext>
            </a:extLst>
          </p:cNvPr>
          <p:cNvSpPr/>
          <p:nvPr/>
        </p:nvSpPr>
        <p:spPr>
          <a:xfrm>
            <a:off x="4103688" y="2027214"/>
            <a:ext cx="4572000" cy="707886"/>
          </a:xfrm>
          <a:prstGeom prst="rect">
            <a:avLst/>
          </a:prstGeom>
        </p:spPr>
        <p:txBody>
          <a:bodyPr>
            <a:spAutoFit/>
          </a:bodyPr>
          <a:lstStyle/>
          <a:p>
            <a:r>
              <a:rPr kumimoji="1" lang="zh-CN" altLang="en-US" sz="2000" dirty="0"/>
              <a:t>代码可抓取链家网广州市</a:t>
            </a:r>
            <a:r>
              <a:rPr kumimoji="1" lang="en-US" altLang="zh-CN" sz="2000" dirty="0"/>
              <a:t>100</a:t>
            </a:r>
            <a:r>
              <a:rPr kumimoji="1" lang="zh-CN" altLang="en-US" sz="2000" dirty="0"/>
              <a:t>页租房信息数据，用时</a:t>
            </a:r>
            <a:r>
              <a:rPr kumimoji="1" lang="en-US" altLang="zh-CN" sz="2000" dirty="0"/>
              <a:t>4</a:t>
            </a:r>
            <a:r>
              <a:rPr kumimoji="1" lang="zh-CN" altLang="en-US" sz="2000" dirty="0"/>
              <a:t>分半</a:t>
            </a:r>
            <a:endParaRPr lang="zh-CN" altLang="en-US" sz="2000" dirty="0"/>
          </a:p>
        </p:txBody>
      </p:sp>
    </p:spTree>
    <p:extLst>
      <p:ext uri="{BB962C8B-B14F-4D97-AF65-F5344CB8AC3E}">
        <p14:creationId xmlns:p14="http://schemas.microsoft.com/office/powerpoint/2010/main" val="1319989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6515855-30D2-5F46-8646-C76F63575153}"/>
              </a:ext>
            </a:extLst>
          </p:cNvPr>
          <p:cNvSpPr>
            <a:spLocks noGrp="1"/>
          </p:cNvSpPr>
          <p:nvPr>
            <p:ph type="title"/>
          </p:nvPr>
        </p:nvSpPr>
        <p:spPr/>
        <p:txBody>
          <a:bodyPr/>
          <a:lstStyle/>
          <a:p>
            <a:r>
              <a:rPr kumimoji="1" lang="zh-CN" altLang="en-US" dirty="0"/>
              <a:t>从数据到指标：分类与赋值</a:t>
            </a:r>
          </a:p>
        </p:txBody>
      </p:sp>
      <p:sp>
        <p:nvSpPr>
          <p:cNvPr id="7" name="内容占位符 6">
            <a:extLst>
              <a:ext uri="{FF2B5EF4-FFF2-40B4-BE49-F238E27FC236}">
                <a16:creationId xmlns:a16="http://schemas.microsoft.com/office/drawing/2014/main" id="{9A15AD3D-6EA5-E040-A68F-524100458484}"/>
              </a:ext>
            </a:extLst>
          </p:cNvPr>
          <p:cNvSpPr>
            <a:spLocks noGrp="1"/>
          </p:cNvSpPr>
          <p:nvPr>
            <p:ph sz="half" idx="1"/>
          </p:nvPr>
        </p:nvSpPr>
        <p:spPr/>
        <p:txBody>
          <a:bodyPr/>
          <a:lstStyle/>
          <a:p>
            <a:r>
              <a:rPr kumimoji="1" lang="zh-CN" altLang="en-US" dirty="0"/>
              <a:t>传统方法：</a:t>
            </a:r>
            <a:endParaRPr kumimoji="1" lang="en-US" altLang="zh-CN" dirty="0"/>
          </a:p>
          <a:p>
            <a:pPr lvl="1"/>
            <a:r>
              <a:rPr kumimoji="1" lang="zh-CN" altLang="en-US" dirty="0"/>
              <a:t>交叉分类</a:t>
            </a:r>
            <a:endParaRPr kumimoji="1" lang="en-US" altLang="zh-CN" dirty="0"/>
          </a:p>
          <a:p>
            <a:pPr lvl="1"/>
            <a:r>
              <a:rPr kumimoji="1" lang="zh-CN" altLang="en-US" dirty="0"/>
              <a:t>聚类分析</a:t>
            </a:r>
            <a:endParaRPr kumimoji="1" lang="en-US" altLang="zh-CN" dirty="0"/>
          </a:p>
          <a:p>
            <a:pPr lvl="1"/>
            <a:r>
              <a:rPr kumimoji="1" lang="zh-CN" altLang="en-US" dirty="0"/>
              <a:t>组合取值</a:t>
            </a:r>
            <a:endParaRPr kumimoji="1" lang="en-US" altLang="zh-CN" dirty="0"/>
          </a:p>
          <a:p>
            <a:pPr lvl="1"/>
            <a:r>
              <a:rPr kumimoji="1" lang="zh-CN" altLang="en-US" dirty="0"/>
              <a:t>取乘积</a:t>
            </a:r>
            <a:endParaRPr kumimoji="1" lang="en-US" altLang="zh-CN" dirty="0"/>
          </a:p>
          <a:p>
            <a:pPr lvl="1"/>
            <a:r>
              <a:rPr kumimoji="1" lang="zh-CN" altLang="en-US" dirty="0"/>
              <a:t>组合指标</a:t>
            </a:r>
            <a:endParaRPr kumimoji="1" lang="en-US" altLang="zh-CN" dirty="0"/>
          </a:p>
          <a:p>
            <a:pPr lvl="1"/>
            <a:r>
              <a:rPr kumimoji="1" lang="zh-CN" altLang="en-US" dirty="0"/>
              <a:t>指标与量表</a:t>
            </a:r>
            <a:endParaRPr kumimoji="1" lang="en-US" altLang="zh-CN" dirty="0"/>
          </a:p>
          <a:p>
            <a:pPr lvl="1"/>
            <a:r>
              <a:rPr kumimoji="1" lang="zh-CN" altLang="en-US" dirty="0"/>
              <a:t>加权指数</a:t>
            </a:r>
            <a:endParaRPr kumimoji="1" lang="en-US" altLang="zh-CN" dirty="0"/>
          </a:p>
          <a:p>
            <a:pPr lvl="1"/>
            <a:r>
              <a:rPr kumimoji="1" lang="zh-CN" altLang="en-US" dirty="0"/>
              <a:t>因子分析</a:t>
            </a:r>
            <a:endParaRPr kumimoji="1" lang="en-US" altLang="zh-CN" dirty="0"/>
          </a:p>
          <a:p>
            <a:pPr lvl="1"/>
            <a:endParaRPr kumimoji="1" lang="en-US" altLang="zh-CN" dirty="0"/>
          </a:p>
        </p:txBody>
      </p:sp>
      <p:sp>
        <p:nvSpPr>
          <p:cNvPr id="2" name="内容占位符 1">
            <a:extLst>
              <a:ext uri="{FF2B5EF4-FFF2-40B4-BE49-F238E27FC236}">
                <a16:creationId xmlns:a16="http://schemas.microsoft.com/office/drawing/2014/main" id="{4A7AFB26-20A9-8141-B8F6-FC2310498BF6}"/>
              </a:ext>
            </a:extLst>
          </p:cNvPr>
          <p:cNvSpPr>
            <a:spLocks noGrp="1"/>
          </p:cNvSpPr>
          <p:nvPr>
            <p:ph sz="half" idx="2"/>
          </p:nvPr>
        </p:nvSpPr>
        <p:spPr>
          <a:xfrm>
            <a:off x="3131840" y="2060575"/>
            <a:ext cx="5566073" cy="4248150"/>
          </a:xfrm>
        </p:spPr>
        <p:txBody>
          <a:bodyPr/>
          <a:lstStyle/>
          <a:p>
            <a:r>
              <a:rPr kumimoji="1" lang="zh-CN" altLang="en-US" sz="2000" dirty="0"/>
              <a:t>基于机器学习</a:t>
            </a:r>
            <a:endParaRPr kumimoji="1" lang="en-US" altLang="zh-CN" sz="2000" dirty="0"/>
          </a:p>
          <a:p>
            <a:pPr lvl="1"/>
            <a:r>
              <a:rPr kumimoji="1" lang="zh-CN" altLang="en-US" sz="1600" dirty="0"/>
              <a:t>有监督的学习</a:t>
            </a:r>
            <a:endParaRPr kumimoji="1" lang="en-US" altLang="zh-CN" sz="1600" dirty="0"/>
          </a:p>
          <a:p>
            <a:pPr lvl="1"/>
            <a:r>
              <a:rPr kumimoji="1" lang="zh-CN" altLang="en-US" sz="1600" dirty="0"/>
              <a:t>无监督的学习</a:t>
            </a:r>
            <a:endParaRPr kumimoji="1" lang="en-US" altLang="zh-CN" sz="1600" dirty="0"/>
          </a:p>
          <a:p>
            <a:r>
              <a:rPr kumimoji="1" lang="zh-CN" altLang="en-US" sz="2000" dirty="0"/>
              <a:t>具体算法</a:t>
            </a:r>
            <a:endParaRPr kumimoji="1" lang="en-US" altLang="zh-CN" sz="2000" dirty="0"/>
          </a:p>
          <a:p>
            <a:pPr lvl="2"/>
            <a:r>
              <a:rPr lang="en-US" altLang="zh-CN" sz="1400" dirty="0"/>
              <a:t>1. </a:t>
            </a:r>
            <a:r>
              <a:rPr lang="zh-CN" altLang="en-US" sz="1400" dirty="0"/>
              <a:t>决策树（</a:t>
            </a:r>
            <a:r>
              <a:rPr lang="en-US" altLang="zh-CN" sz="1400" dirty="0"/>
              <a:t>Decision Tree</a:t>
            </a:r>
            <a:r>
              <a:rPr lang="zh-CN" altLang="en-US" sz="1400" dirty="0"/>
              <a:t>）</a:t>
            </a:r>
            <a:endParaRPr lang="en-US" altLang="zh-CN" sz="1400" dirty="0"/>
          </a:p>
          <a:p>
            <a:pPr lvl="2"/>
            <a:r>
              <a:rPr lang="en-US" altLang="zh-CN" sz="1400" dirty="0"/>
              <a:t>2. </a:t>
            </a:r>
            <a:r>
              <a:rPr lang="zh-CN" altLang="en-US" sz="1400" dirty="0"/>
              <a:t>支持向量机（</a:t>
            </a:r>
            <a:r>
              <a:rPr lang="en-US" altLang="zh-CN" sz="1400" dirty="0"/>
              <a:t>Support Vector Machine</a:t>
            </a:r>
            <a:r>
              <a:rPr lang="zh-CN" altLang="en-US" sz="1400" dirty="0"/>
              <a:t>）</a:t>
            </a:r>
            <a:endParaRPr lang="en-US" altLang="zh-CN" sz="1400" dirty="0"/>
          </a:p>
          <a:p>
            <a:pPr lvl="2"/>
            <a:r>
              <a:rPr lang="en-US" altLang="zh-CN" sz="1400" dirty="0"/>
              <a:t>3. </a:t>
            </a:r>
            <a:r>
              <a:rPr lang="zh-CN" altLang="en-US" sz="1400" dirty="0"/>
              <a:t>回归（</a:t>
            </a:r>
            <a:r>
              <a:rPr lang="en-US" altLang="zh-CN" sz="1400" dirty="0"/>
              <a:t>Regression</a:t>
            </a:r>
            <a:r>
              <a:rPr lang="zh-CN" altLang="en-US" sz="1400" dirty="0"/>
              <a:t>）</a:t>
            </a:r>
            <a:endParaRPr lang="en-US" altLang="zh-CN" sz="1400" dirty="0"/>
          </a:p>
          <a:p>
            <a:pPr lvl="2"/>
            <a:r>
              <a:rPr lang="en-US" altLang="zh-CN" sz="1400" dirty="0"/>
              <a:t>4. </a:t>
            </a:r>
            <a:r>
              <a:rPr lang="zh-CN" altLang="en-US" sz="1400" dirty="0"/>
              <a:t>朴素贝叶斯分类（</a:t>
            </a:r>
            <a:r>
              <a:rPr lang="en-US" altLang="zh-CN" sz="1400" dirty="0"/>
              <a:t>Naive Bayes Classification</a:t>
            </a:r>
            <a:r>
              <a:rPr lang="zh-CN" altLang="en-US" sz="1400" dirty="0"/>
              <a:t>）</a:t>
            </a:r>
            <a:endParaRPr lang="en-US" altLang="zh-CN" sz="1400" dirty="0"/>
          </a:p>
          <a:p>
            <a:pPr lvl="2"/>
            <a:r>
              <a:rPr lang="en-US" altLang="zh-CN" sz="1400" dirty="0"/>
              <a:t>5. </a:t>
            </a:r>
            <a:r>
              <a:rPr lang="zh-CN" altLang="en-US" sz="1400" dirty="0"/>
              <a:t>隐马尔可夫模型（</a:t>
            </a:r>
            <a:r>
              <a:rPr lang="en-US" altLang="zh-CN" sz="1400" dirty="0"/>
              <a:t>Hidden Markov model</a:t>
            </a:r>
            <a:r>
              <a:rPr lang="zh-CN" altLang="en-US" sz="1400" dirty="0"/>
              <a:t>）</a:t>
            </a:r>
            <a:endParaRPr lang="en-US" altLang="zh-CN" sz="1400" dirty="0"/>
          </a:p>
          <a:p>
            <a:pPr lvl="2"/>
            <a:r>
              <a:rPr lang="en-US" altLang="zh-CN" sz="1400" dirty="0"/>
              <a:t>6. </a:t>
            </a:r>
            <a:r>
              <a:rPr lang="zh-CN" altLang="en-US" sz="1400" dirty="0"/>
              <a:t>随机森林（</a:t>
            </a:r>
            <a:r>
              <a:rPr lang="en-US" altLang="zh-CN" sz="1400" dirty="0"/>
              <a:t>Random forest</a:t>
            </a:r>
            <a:r>
              <a:rPr lang="zh-CN" altLang="en-US" sz="1400" dirty="0"/>
              <a:t>）</a:t>
            </a:r>
            <a:endParaRPr lang="en-US" altLang="zh-CN" sz="1400" dirty="0"/>
          </a:p>
          <a:p>
            <a:pPr lvl="2"/>
            <a:r>
              <a:rPr lang="en-US" altLang="zh-CN" sz="1400" dirty="0"/>
              <a:t>7. </a:t>
            </a:r>
            <a:r>
              <a:rPr lang="zh-CN" altLang="en-US" sz="1400" dirty="0"/>
              <a:t>循环神经网络（</a:t>
            </a:r>
            <a:r>
              <a:rPr lang="en-US" altLang="zh-CN" sz="1400" dirty="0"/>
              <a:t>Recurrent neural network</a:t>
            </a:r>
            <a:r>
              <a:rPr lang="zh-CN" altLang="en-US" sz="1400" dirty="0"/>
              <a:t>）</a:t>
            </a:r>
            <a:endParaRPr lang="en-US" altLang="zh-CN" sz="1400" dirty="0"/>
          </a:p>
          <a:p>
            <a:pPr lvl="2"/>
            <a:r>
              <a:rPr lang="en-US" altLang="zh-CN" sz="1400" dirty="0"/>
              <a:t>8. </a:t>
            </a:r>
            <a:r>
              <a:rPr lang="zh-CN" altLang="en-US" sz="1400" dirty="0"/>
              <a:t>长短期记忆（</a:t>
            </a:r>
            <a:r>
              <a:rPr lang="en-US" altLang="zh-CN" sz="1400" dirty="0"/>
              <a:t>Long short-term memory</a:t>
            </a:r>
            <a:r>
              <a:rPr lang="zh-CN" altLang="en-US" sz="1400" dirty="0"/>
              <a:t>，</a:t>
            </a:r>
            <a:r>
              <a:rPr lang="en-US" altLang="zh-CN" sz="1400" dirty="0"/>
              <a:t>LSTM</a:t>
            </a:r>
            <a:r>
              <a:rPr lang="zh-CN" altLang="en-US" sz="1400" dirty="0"/>
              <a:t>）</a:t>
            </a:r>
            <a:endParaRPr lang="en-US" altLang="zh-CN" sz="1400" dirty="0"/>
          </a:p>
          <a:p>
            <a:pPr lvl="2"/>
            <a:r>
              <a:rPr lang="en-US" altLang="zh-CN" sz="1400" dirty="0"/>
              <a:t>9. </a:t>
            </a:r>
            <a:r>
              <a:rPr lang="zh-CN" altLang="en-US" sz="1400" dirty="0"/>
              <a:t>卷积神经网络（</a:t>
            </a:r>
            <a:r>
              <a:rPr lang="en-US" altLang="zh-CN" sz="1400" dirty="0"/>
              <a:t>convolutional neural network</a:t>
            </a:r>
            <a:r>
              <a:rPr lang="zh-CN" altLang="en-US" sz="1400" dirty="0"/>
              <a:t>）</a:t>
            </a:r>
          </a:p>
        </p:txBody>
      </p:sp>
    </p:spTree>
    <p:extLst>
      <p:ext uri="{BB962C8B-B14F-4D97-AF65-F5344CB8AC3E}">
        <p14:creationId xmlns:p14="http://schemas.microsoft.com/office/powerpoint/2010/main" val="17943701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课程安排</a:t>
            </a:r>
          </a:p>
        </p:txBody>
      </p:sp>
      <p:sp>
        <p:nvSpPr>
          <p:cNvPr id="3" name="内容占位符 2"/>
          <p:cNvSpPr>
            <a:spLocks noGrp="1"/>
          </p:cNvSpPr>
          <p:nvPr>
            <p:ph idx="1"/>
          </p:nvPr>
        </p:nvSpPr>
        <p:spPr/>
        <p:txBody>
          <a:bodyPr/>
          <a:lstStyle/>
          <a:p>
            <a:r>
              <a:rPr kumimoji="1" lang="en-US" altLang="zh-CN" dirty="0">
                <a:hlinkClick r:id="rId2"/>
              </a:rPr>
              <a:t>https://github.com/lidingruc/2018R/blob/master/README.md</a:t>
            </a:r>
            <a:endParaRPr kumimoji="1" lang="en-US" altLang="zh-CN" dirty="0"/>
          </a:p>
          <a:p>
            <a:pPr lvl="1"/>
            <a:r>
              <a:rPr kumimoji="1" lang="zh-CN" altLang="en-US" dirty="0"/>
              <a:t>理论基础</a:t>
            </a:r>
            <a:r>
              <a:rPr kumimoji="1" lang="en-US" altLang="zh-CN" dirty="0"/>
              <a:t>+</a:t>
            </a:r>
            <a:r>
              <a:rPr kumimoji="1" lang="zh-CN" altLang="en-US" dirty="0"/>
              <a:t>准备工作（</a:t>
            </a:r>
            <a:r>
              <a:rPr kumimoji="1" lang="en-US" altLang="zh-CN" dirty="0"/>
              <a:t>3</a:t>
            </a:r>
            <a:r>
              <a:rPr kumimoji="1" lang="zh-CN" altLang="en-US" dirty="0"/>
              <a:t>节课）</a:t>
            </a:r>
            <a:endParaRPr kumimoji="1" lang="en-US" altLang="zh-CN" dirty="0"/>
          </a:p>
          <a:p>
            <a:pPr lvl="1"/>
            <a:r>
              <a:rPr kumimoji="1" lang="en-US" altLang="zh-CN" dirty="0"/>
              <a:t>R</a:t>
            </a:r>
            <a:r>
              <a:rPr kumimoji="1" lang="zh-CN" altLang="en-US" dirty="0"/>
              <a:t>数据整理、描述、作图：（</a:t>
            </a:r>
            <a:r>
              <a:rPr kumimoji="1" lang="en-US" altLang="zh-CN" dirty="0"/>
              <a:t>7</a:t>
            </a:r>
            <a:r>
              <a:rPr kumimoji="1" lang="zh-CN" altLang="en-US" dirty="0"/>
              <a:t>节课）</a:t>
            </a:r>
            <a:endParaRPr kumimoji="1" lang="en-US" altLang="zh-CN" dirty="0"/>
          </a:p>
          <a:p>
            <a:pPr lvl="1"/>
            <a:r>
              <a:rPr kumimoji="1" lang="zh-CN" altLang="en-US" dirty="0"/>
              <a:t>文本分析、网络分析、空间分析、爬虫（</a:t>
            </a:r>
            <a:r>
              <a:rPr kumimoji="1" lang="en-US" altLang="zh-CN"/>
              <a:t>4</a:t>
            </a:r>
            <a:r>
              <a:rPr kumimoji="1" lang="zh-CN" altLang="en-US"/>
              <a:t>）</a:t>
            </a:r>
            <a:endParaRPr kumimoji="1" lang="en-US" altLang="zh-CN" dirty="0"/>
          </a:p>
          <a:p>
            <a:r>
              <a:rPr kumimoji="1" lang="zh-CN" altLang="en-US" dirty="0"/>
              <a:t>课程要求：</a:t>
            </a:r>
            <a:endParaRPr kumimoji="1" lang="en-US" altLang="zh-CN" dirty="0"/>
          </a:p>
          <a:p>
            <a:pPr lvl="1"/>
            <a:r>
              <a:rPr kumimoji="1" lang="en-US" altLang="zh-CN" dirty="0"/>
              <a:t>70%+30%</a:t>
            </a:r>
            <a:r>
              <a:rPr kumimoji="1" lang="zh-CN" altLang="en-US" dirty="0"/>
              <a:t>（</a:t>
            </a:r>
            <a:r>
              <a:rPr kumimoji="1" lang="en-US" altLang="zh-CN" dirty="0"/>
              <a:t>10</a:t>
            </a:r>
            <a:r>
              <a:rPr kumimoji="1" lang="zh-CN" altLang="en-US" dirty="0"/>
              <a:t>闭卷</a:t>
            </a:r>
            <a:r>
              <a:rPr kumimoji="1" lang="en-US" altLang="zh-CN" dirty="0"/>
              <a:t>+20</a:t>
            </a:r>
            <a:r>
              <a:rPr kumimoji="1" lang="zh-CN" altLang="en-US" dirty="0"/>
              <a:t>开卷）</a:t>
            </a:r>
            <a:endParaRPr kumimoji="1" lang="en-US" altLang="zh-CN" dirty="0"/>
          </a:p>
          <a:p>
            <a:pPr lvl="1"/>
            <a:endParaRPr kumimoji="1" lang="en-US" altLang="zh-CN" dirty="0"/>
          </a:p>
        </p:txBody>
      </p:sp>
      <p:sp>
        <p:nvSpPr>
          <p:cNvPr id="4" name="页脚占位符 3"/>
          <p:cNvSpPr>
            <a:spLocks noGrp="1"/>
          </p:cNvSpPr>
          <p:nvPr>
            <p:ph type="ftr" sz="quarter" idx="10"/>
          </p:nvPr>
        </p:nvSpPr>
        <p:spPr/>
        <p:txBody>
          <a:bodyPr/>
          <a:lstStyle/>
          <a:p>
            <a:pPr>
              <a:defRPr/>
            </a:pPr>
            <a:fld id="{1299E136-7723-2D4A-A2F7-51AA0562A00F}" type="slidenum">
              <a:rPr lang="en-US" altLang="zh-CN" smtClean="0"/>
              <a:pPr>
                <a:defRPr/>
              </a:pPr>
              <a:t>22</a:t>
            </a:fld>
            <a:r>
              <a:rPr lang="en-US" altLang="zh-CN"/>
              <a:t>  </a:t>
            </a:r>
          </a:p>
          <a:p>
            <a:pPr>
              <a:defRPr/>
            </a:pPr>
            <a:endParaRPr lang="en-US" altLang="zh-CN"/>
          </a:p>
        </p:txBody>
      </p:sp>
    </p:spTree>
    <p:extLst>
      <p:ext uri="{BB962C8B-B14F-4D97-AF65-F5344CB8AC3E}">
        <p14:creationId xmlns:p14="http://schemas.microsoft.com/office/powerpoint/2010/main" val="421562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课程哲学</a:t>
            </a:r>
          </a:p>
        </p:txBody>
      </p:sp>
      <p:sp>
        <p:nvSpPr>
          <p:cNvPr id="3" name="内容占位符 2"/>
          <p:cNvSpPr>
            <a:spLocks noGrp="1"/>
          </p:cNvSpPr>
          <p:nvPr>
            <p:ph idx="1"/>
          </p:nvPr>
        </p:nvSpPr>
        <p:spPr/>
        <p:txBody>
          <a:bodyPr/>
          <a:lstStyle/>
          <a:p>
            <a:r>
              <a:rPr kumimoji="1" lang="zh-Hans" altLang="en-US" sz="2400" dirty="0"/>
              <a:t>在练习中学习</a:t>
            </a:r>
            <a:r>
              <a:rPr kumimoji="1" lang="zh-CN" altLang="en-US" sz="2400" dirty="0"/>
              <a:t>！</a:t>
            </a:r>
            <a:endParaRPr kumimoji="1" lang="en-US" altLang="zh-CN" sz="2400" dirty="0"/>
          </a:p>
          <a:p>
            <a:r>
              <a:rPr kumimoji="1" lang="zh-Hans" altLang="en-US" sz="2400" dirty="0"/>
              <a:t>宏伟目标的实现在于平凡的积累</a:t>
            </a:r>
            <a:r>
              <a:rPr kumimoji="1" lang="zh-CN" altLang="en-US" sz="2400" dirty="0"/>
              <a:t>！</a:t>
            </a:r>
            <a:endParaRPr kumimoji="1" lang="en-US" altLang="zh-CN" sz="2400" dirty="0"/>
          </a:p>
          <a:p>
            <a:r>
              <a:rPr kumimoji="1" lang="zh-CN" altLang="en-US" sz="2400" dirty="0"/>
              <a:t>强调可复制性和自动化！</a:t>
            </a:r>
          </a:p>
        </p:txBody>
      </p:sp>
      <p:sp>
        <p:nvSpPr>
          <p:cNvPr id="4" name="页脚占位符 3"/>
          <p:cNvSpPr>
            <a:spLocks noGrp="1"/>
          </p:cNvSpPr>
          <p:nvPr>
            <p:ph type="ftr" sz="quarter" idx="10"/>
          </p:nvPr>
        </p:nvSpPr>
        <p:spPr/>
        <p:txBody>
          <a:bodyPr/>
          <a:lstStyle/>
          <a:p>
            <a:pPr>
              <a:defRPr/>
            </a:pPr>
            <a:fld id="{1299E136-7723-2D4A-A2F7-51AA0562A00F}" type="slidenum">
              <a:rPr lang="en-US" altLang="zh-CN" smtClean="0"/>
              <a:pPr>
                <a:defRPr/>
              </a:pPr>
              <a:t>23</a:t>
            </a:fld>
            <a:r>
              <a:rPr lang="en-US" altLang="zh-CN"/>
              <a:t>  </a:t>
            </a:r>
          </a:p>
          <a:p>
            <a:pPr>
              <a:defRPr/>
            </a:pPr>
            <a:endParaRPr lang="en-US" altLang="zh-CN"/>
          </a:p>
        </p:txBody>
      </p:sp>
      <p:pic>
        <p:nvPicPr>
          <p:cNvPr id="5" name="图片 4"/>
          <p:cNvPicPr>
            <a:picLocks noChangeAspect="1"/>
          </p:cNvPicPr>
          <p:nvPr/>
        </p:nvPicPr>
        <p:blipFill>
          <a:blip r:embed="rId2"/>
          <a:stretch>
            <a:fillRect/>
          </a:stretch>
        </p:blipFill>
        <p:spPr>
          <a:xfrm>
            <a:off x="1300163" y="3960118"/>
            <a:ext cx="6565900" cy="2413000"/>
          </a:xfrm>
          <a:prstGeom prst="rect">
            <a:avLst/>
          </a:prstGeom>
        </p:spPr>
      </p:pic>
    </p:spTree>
    <p:extLst>
      <p:ext uri="{BB962C8B-B14F-4D97-AF65-F5344CB8AC3E}">
        <p14:creationId xmlns:p14="http://schemas.microsoft.com/office/powerpoint/2010/main" val="36484887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课程准备</a:t>
            </a:r>
          </a:p>
        </p:txBody>
      </p:sp>
      <p:sp>
        <p:nvSpPr>
          <p:cNvPr id="3" name="内容占位符 2"/>
          <p:cNvSpPr>
            <a:spLocks noGrp="1"/>
          </p:cNvSpPr>
          <p:nvPr>
            <p:ph idx="1"/>
          </p:nvPr>
        </p:nvSpPr>
        <p:spPr/>
        <p:txBody>
          <a:bodyPr/>
          <a:lstStyle/>
          <a:p>
            <a:r>
              <a:rPr lang="zh-CN" altLang="en-US" dirty="0"/>
              <a:t>建一个群，方便交流！</a:t>
            </a:r>
            <a:endParaRPr lang="en-US" altLang="zh-CN" dirty="0"/>
          </a:p>
          <a:p>
            <a:r>
              <a:rPr lang="zh-Hans" altLang="en-US" dirty="0"/>
              <a:t>课程</a:t>
            </a:r>
            <a:r>
              <a:rPr lang="zh-CN" altLang="en-US" dirty="0"/>
              <a:t>准备：</a:t>
            </a:r>
            <a:endParaRPr lang="en-US" altLang="zh-CN" dirty="0"/>
          </a:p>
          <a:p>
            <a:pPr lvl="1"/>
            <a:r>
              <a:rPr lang="en-US" altLang="zh-CN" dirty="0">
                <a:hlinkClick r:id="rId2"/>
              </a:rPr>
              <a:t>http://note.youdao.com/noteshare?id=351a5e712274bd552b70aeb557a9cae5</a:t>
            </a:r>
            <a:endParaRPr lang="en-US" altLang="zh-CN" dirty="0"/>
          </a:p>
          <a:p>
            <a:pPr lvl="1"/>
            <a:endParaRPr lang="en-US" altLang="zh-CN" dirty="0"/>
          </a:p>
        </p:txBody>
      </p:sp>
      <p:sp>
        <p:nvSpPr>
          <p:cNvPr id="4" name="页脚占位符 3"/>
          <p:cNvSpPr>
            <a:spLocks noGrp="1"/>
          </p:cNvSpPr>
          <p:nvPr>
            <p:ph type="ftr" sz="quarter" idx="10"/>
          </p:nvPr>
        </p:nvSpPr>
        <p:spPr/>
        <p:txBody>
          <a:bodyPr/>
          <a:lstStyle/>
          <a:p>
            <a:pPr>
              <a:defRPr/>
            </a:pPr>
            <a:fld id="{1299E136-7723-2D4A-A2F7-51AA0562A00F}" type="slidenum">
              <a:rPr lang="en-US" altLang="zh-CN" smtClean="0"/>
              <a:pPr>
                <a:defRPr/>
              </a:pPr>
              <a:t>24</a:t>
            </a:fld>
            <a:r>
              <a:rPr lang="en-US" altLang="zh-CN"/>
              <a:t>  </a:t>
            </a:r>
          </a:p>
          <a:p>
            <a:pPr>
              <a:defRPr/>
            </a:pPr>
            <a:endParaRPr lang="en-US" altLang="zh-CN"/>
          </a:p>
        </p:txBody>
      </p:sp>
      <p:pic>
        <p:nvPicPr>
          <p:cNvPr id="5" name="图片 4">
            <a:extLst>
              <a:ext uri="{FF2B5EF4-FFF2-40B4-BE49-F238E27FC236}">
                <a16:creationId xmlns:a16="http://schemas.microsoft.com/office/drawing/2014/main" id="{97FC840E-86DF-1C47-A22B-7D66074DB4BA}"/>
              </a:ext>
            </a:extLst>
          </p:cNvPr>
          <p:cNvPicPr>
            <a:picLocks noChangeAspect="1"/>
          </p:cNvPicPr>
          <p:nvPr/>
        </p:nvPicPr>
        <p:blipFill>
          <a:blip r:embed="rId3"/>
          <a:stretch>
            <a:fillRect/>
          </a:stretch>
        </p:blipFill>
        <p:spPr>
          <a:xfrm>
            <a:off x="3746500" y="4184650"/>
            <a:ext cx="1651000" cy="1651000"/>
          </a:xfrm>
          <a:prstGeom prst="rect">
            <a:avLst/>
          </a:prstGeom>
        </p:spPr>
      </p:pic>
    </p:spTree>
    <p:extLst>
      <p:ext uri="{BB962C8B-B14F-4D97-AF65-F5344CB8AC3E}">
        <p14:creationId xmlns:p14="http://schemas.microsoft.com/office/powerpoint/2010/main" val="163982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z="3600" dirty="0"/>
              <a:t>文科生如何学习编程与数据分析技术？</a:t>
            </a:r>
          </a:p>
        </p:txBody>
      </p:sp>
      <p:sp>
        <p:nvSpPr>
          <p:cNvPr id="3" name="内容占位符 2"/>
          <p:cNvSpPr>
            <a:spLocks noGrp="1"/>
          </p:cNvSpPr>
          <p:nvPr>
            <p:ph idx="1"/>
          </p:nvPr>
        </p:nvSpPr>
        <p:spPr/>
        <p:txBody>
          <a:bodyPr/>
          <a:lstStyle/>
          <a:p>
            <a:pPr>
              <a:buFont typeface="Wingdings" charset="2"/>
              <a:buChar char="n"/>
            </a:pPr>
            <a:endParaRPr kumimoji="1" lang="zh-CN" altLang="en-US" dirty="0"/>
          </a:p>
        </p:txBody>
      </p:sp>
      <p:pic>
        <p:nvPicPr>
          <p:cNvPr id="5" name="内容占位符 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55576" y="2330217"/>
            <a:ext cx="7338828" cy="3708866"/>
          </a:xfrm>
          <a:prstGeom prst="rect">
            <a:avLst/>
          </a:prstGeom>
        </p:spPr>
      </p:pic>
      <p:pic>
        <p:nvPicPr>
          <p:cNvPr id="6" name="图片 5"/>
          <p:cNvPicPr>
            <a:picLocks noChangeAspect="1"/>
          </p:cNvPicPr>
          <p:nvPr/>
        </p:nvPicPr>
        <p:blipFill rotWithShape="1">
          <a:blip r:embed="rId4" cstate="screen">
            <a:extLst>
              <a:ext uri="{28A0092B-C50C-407E-A947-70E740481C1C}">
                <a14:useLocalDpi xmlns:a14="http://schemas.microsoft.com/office/drawing/2010/main"/>
              </a:ext>
            </a:extLst>
          </a:blip>
          <a:srcRect l="-424"/>
          <a:stretch/>
        </p:blipFill>
        <p:spPr>
          <a:xfrm>
            <a:off x="3880984" y="2750359"/>
            <a:ext cx="4816929" cy="2868582"/>
          </a:xfrm>
          <a:prstGeom prst="rect">
            <a:avLst/>
          </a:prstGeom>
        </p:spPr>
      </p:pic>
    </p:spTree>
    <p:extLst>
      <p:ext uri="{BB962C8B-B14F-4D97-AF65-F5344CB8AC3E}">
        <p14:creationId xmlns:p14="http://schemas.microsoft.com/office/powerpoint/2010/main" val="87962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慕课越来越多，我们还需要组织</a:t>
            </a:r>
          </a:p>
        </p:txBody>
      </p:sp>
      <p:pic>
        <p:nvPicPr>
          <p:cNvPr id="4" name="内容占位符 3"/>
          <p:cNvPicPr>
            <a:picLocks noGrp="1" noChangeAspect="1"/>
          </p:cNvPicPr>
          <p:nvPr>
            <p:ph sz="half" idx="1"/>
          </p:nvPr>
        </p:nvPicPr>
        <p:blipFill>
          <a:blip r:embed="rId3" cstate="screen">
            <a:extLst>
              <a:ext uri="{28A0092B-C50C-407E-A947-70E740481C1C}">
                <a14:useLocalDpi xmlns:a14="http://schemas.microsoft.com/office/drawing/2010/main"/>
              </a:ext>
            </a:extLst>
          </a:blip>
          <a:stretch>
            <a:fillRect/>
          </a:stretch>
        </p:blipFill>
        <p:spPr>
          <a:xfrm>
            <a:off x="4950860" y="1892873"/>
            <a:ext cx="3748671" cy="4965127"/>
          </a:xfrm>
        </p:spPr>
      </p:pic>
      <p:sp>
        <p:nvSpPr>
          <p:cNvPr id="7" name="内容占位符 6"/>
          <p:cNvSpPr>
            <a:spLocks noGrp="1"/>
          </p:cNvSpPr>
          <p:nvPr>
            <p:ph sz="half" idx="2"/>
          </p:nvPr>
        </p:nvSpPr>
        <p:spPr>
          <a:xfrm>
            <a:off x="668406" y="2336491"/>
            <a:ext cx="3907662" cy="3633047"/>
          </a:xfrm>
        </p:spPr>
        <p:txBody>
          <a:bodyPr>
            <a:normAutofit/>
          </a:bodyPr>
          <a:lstStyle/>
          <a:p>
            <a:r>
              <a:rPr kumimoji="1" lang="zh-CN" altLang="en-US" sz="2000" dirty="0"/>
              <a:t>技术传播作为社会组织问题</a:t>
            </a:r>
            <a:endParaRPr kumimoji="1" lang="en-US" altLang="zh-CN" sz="2000" dirty="0"/>
          </a:p>
          <a:p>
            <a:pPr lvl="1"/>
            <a:r>
              <a:rPr kumimoji="1" lang="zh-CN" altLang="en-US" sz="1800" dirty="0"/>
              <a:t>语言的普及</a:t>
            </a:r>
            <a:endParaRPr kumimoji="1" lang="en-US" altLang="zh-CN" sz="1800" dirty="0"/>
          </a:p>
          <a:p>
            <a:pPr lvl="1"/>
            <a:r>
              <a:rPr kumimoji="1" lang="zh-CN" altLang="en-US" sz="1800" dirty="0"/>
              <a:t>科技的普及</a:t>
            </a:r>
            <a:endParaRPr kumimoji="1" lang="en-US" altLang="zh-CN" sz="1800" dirty="0"/>
          </a:p>
          <a:p>
            <a:pPr lvl="1"/>
            <a:r>
              <a:rPr kumimoji="1" lang="zh-CN" altLang="en-US" sz="1800" dirty="0"/>
              <a:t>农业生产技术的普及</a:t>
            </a:r>
            <a:endParaRPr kumimoji="1" lang="en-US" altLang="zh-CN" sz="1800" dirty="0"/>
          </a:p>
          <a:p>
            <a:r>
              <a:rPr kumimoji="1" lang="zh-CN" altLang="en-US" sz="2200" dirty="0"/>
              <a:t>组织与落后者学习</a:t>
            </a:r>
            <a:endParaRPr kumimoji="1" lang="en-US" altLang="zh-CN" sz="2200" dirty="0"/>
          </a:p>
          <a:p>
            <a:r>
              <a:rPr kumimoji="1" lang="zh-CN" altLang="en-US" sz="2000" dirty="0"/>
              <a:t>文科生怎么学技术？</a:t>
            </a:r>
            <a:endParaRPr kumimoji="1" lang="en-US" altLang="zh-CN" sz="1800" dirty="0">
              <a:solidFill>
                <a:srgbClr val="C00000"/>
              </a:solidFill>
            </a:endParaRPr>
          </a:p>
          <a:p>
            <a:pPr lvl="1"/>
            <a:r>
              <a:rPr kumimoji="1" lang="zh-CN" altLang="en-US" sz="1800" dirty="0">
                <a:solidFill>
                  <a:srgbClr val="C00000"/>
                </a:solidFill>
              </a:rPr>
              <a:t>好的组织方式可以出奇效</a:t>
            </a:r>
            <a:endParaRPr kumimoji="1" lang="en-US" altLang="zh-CN" sz="1800" dirty="0"/>
          </a:p>
          <a:p>
            <a:r>
              <a:rPr kumimoji="1" lang="en-US" altLang="zh-CN" sz="2000" dirty="0"/>
              <a:t>2016</a:t>
            </a:r>
            <a:r>
              <a:rPr kumimoji="1" lang="zh-CN" altLang="en-US" sz="2000" dirty="0"/>
              <a:t>级</a:t>
            </a:r>
            <a:r>
              <a:rPr kumimoji="1" lang="en-US" altLang="zh-CN" sz="2000" dirty="0"/>
              <a:t>+2018</a:t>
            </a:r>
            <a:r>
              <a:rPr kumimoji="1" lang="zh-CN" altLang="en-US" sz="2000" dirty="0"/>
              <a:t>级</a:t>
            </a:r>
            <a:endParaRPr kumimoji="1" lang="en-US" altLang="zh-CN" sz="2000" dirty="0"/>
          </a:p>
          <a:p>
            <a:pPr lvl="1"/>
            <a:r>
              <a:rPr kumimoji="1" lang="zh-CN" altLang="en-US" sz="1600" dirty="0"/>
              <a:t>结对子</a:t>
            </a:r>
          </a:p>
        </p:txBody>
      </p:sp>
    </p:spTree>
    <p:extLst>
      <p:ext uri="{BB962C8B-B14F-4D97-AF65-F5344CB8AC3E}">
        <p14:creationId xmlns:p14="http://schemas.microsoft.com/office/powerpoint/2010/main" val="1692383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我的网站</a:t>
            </a:r>
          </a:p>
        </p:txBody>
      </p:sp>
      <p:sp>
        <p:nvSpPr>
          <p:cNvPr id="3" name="内容占位符 2"/>
          <p:cNvSpPr>
            <a:spLocks noGrp="1"/>
          </p:cNvSpPr>
          <p:nvPr>
            <p:ph sz="half" idx="1"/>
          </p:nvPr>
        </p:nvSpPr>
        <p:spPr/>
        <p:txBody>
          <a:bodyPr/>
          <a:lstStyle/>
          <a:p>
            <a:pPr marL="0" indent="0" algn="ctr">
              <a:buNone/>
            </a:pPr>
            <a:endParaRPr kumimoji="1" lang="en-US" altLang="zh-CN" dirty="0"/>
          </a:p>
          <a:p>
            <a:pPr marL="0" indent="0" algn="ctr">
              <a:buNone/>
            </a:pPr>
            <a:endParaRPr kumimoji="1" lang="en-US" altLang="zh-CN" dirty="0"/>
          </a:p>
          <a:p>
            <a:pPr marL="0" indent="0" algn="ctr">
              <a:buNone/>
            </a:pPr>
            <a:endParaRPr kumimoji="1" lang="en-US" altLang="zh-CN" dirty="0"/>
          </a:p>
          <a:p>
            <a:pPr marL="0" indent="0" algn="ctr">
              <a:buNone/>
            </a:pPr>
            <a:endParaRPr kumimoji="1" lang="en-US" altLang="zh-CN" dirty="0"/>
          </a:p>
          <a:p>
            <a:pPr marL="0" indent="0" algn="ctr">
              <a:buNone/>
            </a:pPr>
            <a:endParaRPr kumimoji="1" lang="en-US" altLang="zh-CN" dirty="0"/>
          </a:p>
          <a:p>
            <a:pPr marL="0" indent="0" algn="ctr">
              <a:buNone/>
            </a:pPr>
            <a:r>
              <a:rPr kumimoji="1" lang="en-US" altLang="zh-CN" dirty="0" err="1"/>
              <a:t>istata.cn</a:t>
            </a:r>
            <a:endParaRPr kumimoji="1" lang="en-US" altLang="zh-CN" dirty="0"/>
          </a:p>
          <a:p>
            <a:pPr marL="0" indent="0" algn="ctr">
              <a:buNone/>
            </a:pPr>
            <a:r>
              <a:rPr kumimoji="1" lang="en-US" altLang="zh-CN" dirty="0" err="1"/>
              <a:t>liding@ruc.edu.cn</a:t>
            </a:r>
            <a:endParaRPr kumimoji="1" lang="en-US" altLang="zh-CN" dirty="0"/>
          </a:p>
          <a:p>
            <a:endParaRPr kumimoji="1" lang="zh-CN" altLang="en-US" dirty="0"/>
          </a:p>
        </p:txBody>
      </p:sp>
      <p:sp>
        <p:nvSpPr>
          <p:cNvPr id="7" name="内容占位符 6">
            <a:extLst>
              <a:ext uri="{FF2B5EF4-FFF2-40B4-BE49-F238E27FC236}">
                <a16:creationId xmlns:a16="http://schemas.microsoft.com/office/drawing/2014/main" id="{988A8BFE-7EB8-4240-9A88-61B13DA61743}"/>
              </a:ext>
            </a:extLst>
          </p:cNvPr>
          <p:cNvSpPr>
            <a:spLocks noGrp="1"/>
          </p:cNvSpPr>
          <p:nvPr>
            <p:ph sz="half" idx="2"/>
          </p:nvPr>
        </p:nvSpPr>
        <p:spPr>
          <a:xfrm>
            <a:off x="4067944" y="2060575"/>
            <a:ext cx="4629969" cy="4248150"/>
          </a:xfrm>
        </p:spPr>
        <p:txBody>
          <a:bodyPr/>
          <a:lstStyle/>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pPr marL="0" indent="0">
              <a:buNone/>
            </a:pPr>
            <a:r>
              <a:rPr kumimoji="1" lang="en-US" altLang="zh-CN" dirty="0"/>
              <a:t>https://</a:t>
            </a:r>
            <a:r>
              <a:rPr kumimoji="1" lang="en-US" altLang="zh-CN" dirty="0" err="1"/>
              <a:t>github.com</a:t>
            </a:r>
            <a:r>
              <a:rPr kumimoji="1" lang="en-US" altLang="zh-CN" dirty="0"/>
              <a:t>/</a:t>
            </a:r>
            <a:r>
              <a:rPr kumimoji="1" lang="en-US" altLang="zh-CN" dirty="0" err="1"/>
              <a:t>lidingruc</a:t>
            </a:r>
            <a:r>
              <a:rPr kumimoji="1" lang="en-US" altLang="zh-CN" dirty="0"/>
              <a:t>/</a:t>
            </a:r>
            <a:endParaRPr kumimoji="1" lang="zh-CN" altLang="en-US" dirty="0"/>
          </a:p>
        </p:txBody>
      </p:sp>
      <p:sp>
        <p:nvSpPr>
          <p:cNvPr id="4" name="页脚占位符 3"/>
          <p:cNvSpPr>
            <a:spLocks noGrp="1"/>
          </p:cNvSpPr>
          <p:nvPr>
            <p:ph type="ftr" sz="quarter" idx="10"/>
          </p:nvPr>
        </p:nvSpPr>
        <p:spPr/>
        <p:txBody>
          <a:bodyPr/>
          <a:lstStyle/>
          <a:p>
            <a:pPr>
              <a:defRPr/>
            </a:pPr>
            <a:fld id="{1299E136-7723-2D4A-A2F7-51AA0562A00F}" type="slidenum">
              <a:rPr lang="en-US" altLang="zh-CN" smtClean="0"/>
              <a:pPr>
                <a:defRPr/>
              </a:pPr>
              <a:t>27</a:t>
            </a:fld>
            <a:r>
              <a:rPr lang="en-US" altLang="zh-CN"/>
              <a:t>  </a:t>
            </a:r>
          </a:p>
          <a:p>
            <a:pPr>
              <a:defRPr/>
            </a:pPr>
            <a:endParaRPr lang="en-US" altLang="zh-CN"/>
          </a:p>
        </p:txBody>
      </p:sp>
      <p:pic>
        <p:nvPicPr>
          <p:cNvPr id="5" name="图片 4"/>
          <p:cNvPicPr>
            <a:picLocks noChangeAspect="1"/>
          </p:cNvPicPr>
          <p:nvPr/>
        </p:nvPicPr>
        <p:blipFill>
          <a:blip r:embed="rId2"/>
          <a:stretch>
            <a:fillRect/>
          </a:stretch>
        </p:blipFill>
        <p:spPr>
          <a:xfrm>
            <a:off x="1659198" y="2852936"/>
            <a:ext cx="1656829" cy="1656829"/>
          </a:xfrm>
          <a:prstGeom prst="rect">
            <a:avLst/>
          </a:prstGeom>
        </p:spPr>
      </p:pic>
      <p:pic>
        <p:nvPicPr>
          <p:cNvPr id="8" name="图片 7">
            <a:extLst>
              <a:ext uri="{FF2B5EF4-FFF2-40B4-BE49-F238E27FC236}">
                <a16:creationId xmlns:a16="http://schemas.microsoft.com/office/drawing/2014/main" id="{03FEDB92-FCFA-C543-9F73-DD202722728C}"/>
              </a:ext>
            </a:extLst>
          </p:cNvPr>
          <p:cNvPicPr>
            <a:picLocks noChangeAspect="1"/>
          </p:cNvPicPr>
          <p:nvPr/>
        </p:nvPicPr>
        <p:blipFill>
          <a:blip r:embed="rId3"/>
          <a:stretch>
            <a:fillRect/>
          </a:stretch>
        </p:blipFill>
        <p:spPr>
          <a:xfrm>
            <a:off x="5557428" y="2852936"/>
            <a:ext cx="1651000" cy="1651000"/>
          </a:xfrm>
          <a:prstGeom prst="rect">
            <a:avLst/>
          </a:prstGeom>
        </p:spPr>
      </p:pic>
    </p:spTree>
    <p:extLst>
      <p:ext uri="{BB962C8B-B14F-4D97-AF65-F5344CB8AC3E}">
        <p14:creationId xmlns:p14="http://schemas.microsoft.com/office/powerpoint/2010/main" val="2122371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827D71-C9B8-6141-A416-163A885E5408}"/>
              </a:ext>
            </a:extLst>
          </p:cNvPr>
          <p:cNvSpPr>
            <a:spLocks noGrp="1"/>
          </p:cNvSpPr>
          <p:nvPr>
            <p:ph type="title"/>
          </p:nvPr>
        </p:nvSpPr>
        <p:spPr/>
        <p:txBody>
          <a:bodyPr/>
          <a:lstStyle/>
          <a:p>
            <a:r>
              <a:rPr kumimoji="1" lang="zh-CN" altLang="en-US" dirty="0"/>
              <a:t>经典问题与回答</a:t>
            </a:r>
          </a:p>
        </p:txBody>
      </p:sp>
      <p:sp>
        <p:nvSpPr>
          <p:cNvPr id="3" name="内容占位符 2">
            <a:extLst>
              <a:ext uri="{FF2B5EF4-FFF2-40B4-BE49-F238E27FC236}">
                <a16:creationId xmlns:a16="http://schemas.microsoft.com/office/drawing/2014/main" id="{3024616B-D7A7-7F49-916E-4DBCA5465A79}"/>
              </a:ext>
            </a:extLst>
          </p:cNvPr>
          <p:cNvSpPr>
            <a:spLocks noGrp="1"/>
          </p:cNvSpPr>
          <p:nvPr>
            <p:ph idx="1"/>
          </p:nvPr>
        </p:nvSpPr>
        <p:spPr>
          <a:xfrm>
            <a:off x="468313" y="1974850"/>
            <a:ext cx="8229600" cy="4883150"/>
          </a:xfrm>
        </p:spPr>
        <p:txBody>
          <a:bodyPr/>
          <a:lstStyle/>
          <a:p>
            <a:r>
              <a:rPr kumimoji="1" lang="zh-CN" altLang="en-US" sz="2000" dirty="0"/>
              <a:t>马克思［</a:t>
            </a:r>
            <a:r>
              <a:rPr kumimoji="1" lang="en-US" altLang="zh-CN" sz="2000" dirty="0"/>
              <a:t>1818-1883</a:t>
            </a:r>
            <a:r>
              <a:rPr kumimoji="1" lang="zh-CN" altLang="en-US" sz="2000" dirty="0"/>
              <a:t>］：如何理解资本主义及其矛盾？</a:t>
            </a:r>
            <a:endParaRPr kumimoji="1" lang="en-US" altLang="zh-CN" sz="2000" dirty="0"/>
          </a:p>
          <a:p>
            <a:pPr lvl="1"/>
            <a:r>
              <a:rPr kumimoji="1" lang="zh-CN" altLang="en-US" sz="1800" dirty="0"/>
              <a:t>哲学</a:t>
            </a:r>
            <a:r>
              <a:rPr kumimoji="1" lang="en-US" altLang="zh-CN" sz="1800" dirty="0"/>
              <a:t>+</a:t>
            </a:r>
            <a:r>
              <a:rPr kumimoji="1" lang="zh-CN" altLang="en-US" sz="1800" dirty="0"/>
              <a:t>历史</a:t>
            </a:r>
            <a:r>
              <a:rPr kumimoji="1" lang="en-US" altLang="zh-CN" sz="1800" dirty="0"/>
              <a:t>+</a:t>
            </a:r>
            <a:r>
              <a:rPr kumimoji="1" lang="zh-CN" altLang="en-US" sz="1800" dirty="0"/>
              <a:t>政治经济学</a:t>
            </a:r>
            <a:r>
              <a:rPr kumimoji="1" lang="en-US" altLang="zh-CN" sz="1800" dirty="0"/>
              <a:t>+</a:t>
            </a:r>
            <a:r>
              <a:rPr kumimoji="1" lang="zh-CN" altLang="en-US" sz="1800" dirty="0"/>
              <a:t>社会调查</a:t>
            </a:r>
            <a:endParaRPr kumimoji="1" lang="en-US" altLang="zh-CN" sz="1800" dirty="0"/>
          </a:p>
          <a:p>
            <a:r>
              <a:rPr kumimoji="1" lang="zh-CN" altLang="en-US" sz="2000" dirty="0"/>
              <a:t>涂尔干</a:t>
            </a:r>
            <a:r>
              <a:rPr kumimoji="1" lang="en-US" altLang="zh-CN" sz="2000" dirty="0"/>
              <a:t>[1858-1917]</a:t>
            </a:r>
            <a:r>
              <a:rPr kumimoji="1" lang="zh-CN" altLang="en-US" sz="2000" dirty="0"/>
              <a:t>：转型与秩序：个人主义</a:t>
            </a:r>
            <a:r>
              <a:rPr kumimoji="1" lang="en-US" altLang="zh-CN" sz="2000" dirty="0"/>
              <a:t>-</a:t>
            </a:r>
            <a:r>
              <a:rPr kumimoji="1" lang="zh-CN" altLang="en-US" sz="2000" dirty="0"/>
              <a:t>道德、分类、集体意识</a:t>
            </a:r>
            <a:endParaRPr kumimoji="1" lang="en-US" altLang="zh-CN" sz="2000" dirty="0"/>
          </a:p>
          <a:p>
            <a:pPr lvl="1"/>
            <a:r>
              <a:rPr kumimoji="1" lang="zh-CN" altLang="en-US" sz="1800" dirty="0"/>
              <a:t>哲学</a:t>
            </a:r>
            <a:r>
              <a:rPr kumimoji="1" lang="en-US" altLang="zh-CN" sz="1800" dirty="0"/>
              <a:t>+</a:t>
            </a:r>
            <a:r>
              <a:rPr kumimoji="1" lang="zh-CN" altLang="en-US" sz="1800" dirty="0"/>
              <a:t>生物学</a:t>
            </a:r>
            <a:r>
              <a:rPr kumimoji="1" lang="en-US" altLang="zh-CN" sz="1800" dirty="0"/>
              <a:t>+</a:t>
            </a:r>
            <a:r>
              <a:rPr kumimoji="1" lang="zh-CN" altLang="en-US" sz="1800" dirty="0"/>
              <a:t>统计资料</a:t>
            </a:r>
            <a:r>
              <a:rPr kumimoji="1" lang="en-US" altLang="zh-CN" sz="1800" dirty="0"/>
              <a:t>+</a:t>
            </a:r>
            <a:r>
              <a:rPr kumimoji="1" lang="zh-CN" altLang="en-US" sz="1800" dirty="0"/>
              <a:t>社会生活</a:t>
            </a:r>
            <a:endParaRPr kumimoji="1" lang="en-US" altLang="zh-CN" sz="1800" dirty="0"/>
          </a:p>
          <a:p>
            <a:r>
              <a:rPr kumimoji="1" lang="zh-CN" altLang="en-US" sz="2000" dirty="0"/>
              <a:t>韦伯［</a:t>
            </a:r>
            <a:r>
              <a:rPr kumimoji="1" lang="en-US" altLang="zh-CN" sz="2000" dirty="0"/>
              <a:t>1864-1920</a:t>
            </a:r>
            <a:r>
              <a:rPr kumimoji="1" lang="zh-CN" altLang="en-US" sz="2000" dirty="0"/>
              <a:t>］：资本主义是如何产生的？</a:t>
            </a:r>
            <a:endParaRPr kumimoji="1" lang="en-US" altLang="zh-CN" sz="2000" dirty="0"/>
          </a:p>
          <a:p>
            <a:pPr lvl="1"/>
            <a:r>
              <a:rPr kumimoji="1" lang="zh-CN" altLang="en-US" sz="1800" dirty="0"/>
              <a:t>哲学</a:t>
            </a:r>
            <a:r>
              <a:rPr kumimoji="1" lang="en-US" altLang="zh-CN" sz="1800" dirty="0"/>
              <a:t>+</a:t>
            </a:r>
            <a:r>
              <a:rPr kumimoji="1" lang="zh-CN" altLang="en-US" sz="1800" dirty="0"/>
              <a:t>历史学</a:t>
            </a:r>
            <a:endParaRPr kumimoji="1" lang="en-US" altLang="zh-CN" sz="1800" dirty="0"/>
          </a:p>
          <a:p>
            <a:r>
              <a:rPr kumimoji="1" lang="zh-CN" altLang="en-US" sz="2000" b="1" dirty="0"/>
              <a:t>经济学 </a:t>
            </a:r>
            <a:r>
              <a:rPr kumimoji="1" lang="en-US" altLang="zh-CN" sz="2000" b="1" dirty="0"/>
              <a:t>vs</a:t>
            </a:r>
            <a:r>
              <a:rPr kumimoji="1" lang="zh-CN" altLang="en-US" sz="2000" b="1" dirty="0"/>
              <a:t> 社会学</a:t>
            </a:r>
            <a:endParaRPr kumimoji="1" lang="en-US" altLang="zh-CN" sz="2000" b="1" dirty="0"/>
          </a:p>
          <a:p>
            <a:pPr lvl="1"/>
            <a:r>
              <a:rPr kumimoji="1" lang="zh-CN" altLang="en-US" sz="1800" dirty="0"/>
              <a:t>经济学：利己</a:t>
            </a:r>
            <a:r>
              <a:rPr kumimoji="1" lang="en-US" altLang="zh-CN" sz="1800" dirty="0"/>
              <a:t>+</a:t>
            </a:r>
            <a:r>
              <a:rPr kumimoji="1" lang="zh-CN" altLang="en-US" sz="1800" dirty="0"/>
              <a:t>理性</a:t>
            </a:r>
            <a:r>
              <a:rPr kumimoji="1" lang="en-US" altLang="zh-CN" sz="1800" dirty="0"/>
              <a:t>+</a:t>
            </a:r>
            <a:r>
              <a:rPr kumimoji="1" lang="zh-CN" altLang="en-US" sz="1800" dirty="0"/>
              <a:t>分工</a:t>
            </a:r>
            <a:r>
              <a:rPr kumimoji="1" lang="en-US" altLang="zh-CN" sz="1800" dirty="0"/>
              <a:t>=》</a:t>
            </a:r>
            <a:r>
              <a:rPr kumimoji="1" lang="zh-CN" altLang="en-US" sz="1800" dirty="0"/>
              <a:t>群体分化</a:t>
            </a:r>
            <a:endParaRPr kumimoji="1" lang="en-US" altLang="zh-CN" sz="1800" dirty="0"/>
          </a:p>
          <a:p>
            <a:pPr lvl="1"/>
            <a:r>
              <a:rPr kumimoji="1" lang="zh-CN" altLang="en-US" sz="1800" dirty="0"/>
              <a:t>社会学：利群</a:t>
            </a:r>
            <a:r>
              <a:rPr kumimoji="1" lang="en-US" altLang="zh-CN" sz="1800" dirty="0"/>
              <a:t>+</a:t>
            </a:r>
            <a:r>
              <a:rPr kumimoji="1" lang="zh-CN" altLang="en-US" sz="1800" dirty="0"/>
              <a:t>信任</a:t>
            </a:r>
            <a:r>
              <a:rPr kumimoji="1" lang="en-US" altLang="zh-CN" sz="1800" dirty="0"/>
              <a:t>+</a:t>
            </a:r>
            <a:r>
              <a:rPr kumimoji="1" lang="zh-CN" altLang="en-US" sz="1800" dirty="0"/>
              <a:t>协作</a:t>
            </a:r>
            <a:r>
              <a:rPr kumimoji="1" lang="en-US" altLang="zh-CN" sz="1800" dirty="0"/>
              <a:t>=》</a:t>
            </a:r>
            <a:r>
              <a:rPr kumimoji="1" lang="zh-CN" altLang="en-US" sz="1800" dirty="0"/>
              <a:t>共同进步</a:t>
            </a:r>
            <a:endParaRPr kumimoji="1" lang="en-US" altLang="zh-CN" sz="2000" dirty="0"/>
          </a:p>
          <a:p>
            <a:r>
              <a:rPr kumimoji="1" lang="zh-CN" altLang="en-US" sz="2000" dirty="0"/>
              <a:t>社会学强调的元素</a:t>
            </a:r>
            <a:endParaRPr kumimoji="1" lang="en-US" altLang="zh-CN" sz="2000" dirty="0"/>
          </a:p>
          <a:p>
            <a:pPr lvl="1"/>
            <a:r>
              <a:rPr kumimoji="1" lang="zh-CN" altLang="en-US" sz="1800" dirty="0"/>
              <a:t>整体观：历史的</a:t>
            </a:r>
            <a:r>
              <a:rPr kumimoji="1" lang="en-US" altLang="zh-CN" sz="1800" dirty="0"/>
              <a:t>+</a:t>
            </a:r>
            <a:r>
              <a:rPr kumimoji="1" lang="zh-CN" altLang="en-US" sz="1800" dirty="0"/>
              <a:t>情境的</a:t>
            </a:r>
            <a:endParaRPr kumimoji="1" lang="en-US" altLang="zh-CN" sz="1800" dirty="0"/>
          </a:p>
          <a:p>
            <a:pPr lvl="1"/>
            <a:r>
              <a:rPr kumimoji="1" lang="zh-CN" altLang="en-US" sz="1800" dirty="0"/>
              <a:t>主体观：社会结构、制度、变迁本身是复杂社会互动的结果。</a:t>
            </a:r>
            <a:endParaRPr kumimoji="1" lang="en-US" altLang="zh-CN" sz="1800" dirty="0"/>
          </a:p>
          <a:p>
            <a:pPr lvl="1"/>
            <a:r>
              <a:rPr kumimoji="1" lang="zh-CN" altLang="en-US" sz="1800" dirty="0"/>
              <a:t>多元观：经济、权力之外的元素（文化、道德、意识形态</a:t>
            </a:r>
            <a:r>
              <a:rPr kumimoji="1" lang="en-US" altLang="zh-CN" sz="1800" dirty="0"/>
              <a:t>……</a:t>
            </a:r>
            <a:r>
              <a:rPr kumimoji="1" lang="zh-CN" altLang="en-US" sz="1800" dirty="0"/>
              <a:t>）</a:t>
            </a:r>
            <a:endParaRPr kumimoji="1" lang="en-US" altLang="zh-CN" sz="1800" dirty="0"/>
          </a:p>
          <a:p>
            <a:r>
              <a:rPr kumimoji="1" lang="zh-CN" altLang="en-US" sz="2000" dirty="0"/>
              <a:t>定义学科边界的不只是视角和问题，更是研究能力！</a:t>
            </a:r>
            <a:endParaRPr kumimoji="1" lang="en-US" altLang="zh-CN" sz="2000" dirty="0"/>
          </a:p>
        </p:txBody>
      </p:sp>
    </p:spTree>
    <p:extLst>
      <p:ext uri="{BB962C8B-B14F-4D97-AF65-F5344CB8AC3E}">
        <p14:creationId xmlns:p14="http://schemas.microsoft.com/office/powerpoint/2010/main" val="37535005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825A30-B652-4A47-88EB-7A9D4F39D723}"/>
              </a:ext>
            </a:extLst>
          </p:cNvPr>
          <p:cNvSpPr>
            <a:spLocks noGrp="1"/>
          </p:cNvSpPr>
          <p:nvPr>
            <p:ph type="title"/>
          </p:nvPr>
        </p:nvSpPr>
        <p:spPr/>
        <p:txBody>
          <a:bodyPr/>
          <a:lstStyle/>
          <a:p>
            <a:r>
              <a:rPr kumimoji="1" lang="zh-CN" altLang="en-US" dirty="0"/>
              <a:t>何谓科学的知识</a:t>
            </a:r>
          </a:p>
        </p:txBody>
      </p:sp>
      <p:sp>
        <p:nvSpPr>
          <p:cNvPr id="3" name="内容占位符 2">
            <a:extLst>
              <a:ext uri="{FF2B5EF4-FFF2-40B4-BE49-F238E27FC236}">
                <a16:creationId xmlns:a16="http://schemas.microsoft.com/office/drawing/2014/main" id="{552A815D-1F41-C943-AD15-33970DAE1DA0}"/>
              </a:ext>
            </a:extLst>
          </p:cNvPr>
          <p:cNvSpPr>
            <a:spLocks noGrp="1"/>
          </p:cNvSpPr>
          <p:nvPr>
            <p:ph idx="1"/>
          </p:nvPr>
        </p:nvSpPr>
        <p:spPr>
          <a:xfrm>
            <a:off x="484425" y="1974850"/>
            <a:ext cx="8229600" cy="4248150"/>
          </a:xfrm>
        </p:spPr>
        <p:txBody>
          <a:bodyPr/>
          <a:lstStyle/>
          <a:p>
            <a:r>
              <a:rPr kumimoji="1" lang="en-US" altLang="zh-CN" sz="2400" dirty="0"/>
              <a:t>Science</a:t>
            </a:r>
            <a:r>
              <a:rPr kumimoji="1" lang="zh-CN" altLang="en-US" sz="2400" dirty="0"/>
              <a:t> ≠ </a:t>
            </a:r>
            <a:r>
              <a:rPr kumimoji="1" lang="en-US" altLang="zh-CN" sz="2400" dirty="0"/>
              <a:t>opinion/idea/knowledge</a:t>
            </a:r>
          </a:p>
          <a:p>
            <a:pPr lvl="1"/>
            <a:r>
              <a:rPr kumimoji="1" lang="zh-CN" altLang="en-US" sz="2000" dirty="0"/>
              <a:t>尽管后者是影响人类生活和历史的重要因素</a:t>
            </a:r>
            <a:endParaRPr kumimoji="1" lang="en-US" altLang="zh-CN" sz="2000" dirty="0"/>
          </a:p>
          <a:p>
            <a:r>
              <a:rPr kumimoji="1" lang="en-US" altLang="zh-CN" sz="2400" dirty="0"/>
              <a:t>Science</a:t>
            </a:r>
            <a:r>
              <a:rPr kumimoji="1" lang="zh-CN" altLang="en-US" sz="2400" dirty="0"/>
              <a:t>：</a:t>
            </a:r>
            <a:endParaRPr kumimoji="1" lang="en-US" altLang="zh-CN" sz="2400" dirty="0"/>
          </a:p>
          <a:p>
            <a:pPr lvl="1"/>
            <a:r>
              <a:rPr kumimoji="1" lang="zh-CN" altLang="en-US" sz="2000" dirty="0"/>
              <a:t>系统化的知识（</a:t>
            </a:r>
            <a:r>
              <a:rPr lang="en-US" altLang="zh-CN" sz="2000" dirty="0"/>
              <a:t> is a systematic enterprise that builds and organizes knowledge </a:t>
            </a:r>
            <a:r>
              <a:rPr kumimoji="1" lang="zh-CN" altLang="en-US" sz="2000" dirty="0"/>
              <a:t>）</a:t>
            </a:r>
            <a:endParaRPr kumimoji="1" lang="en-US" altLang="zh-CN" sz="2000" dirty="0"/>
          </a:p>
          <a:p>
            <a:pPr lvl="1"/>
            <a:r>
              <a:rPr kumimoji="1" lang="zh-CN" altLang="en-US" sz="2000" dirty="0"/>
              <a:t>可被事实检验（</a:t>
            </a:r>
            <a:r>
              <a:rPr lang="en-US" altLang="zh-CN" sz="2000" dirty="0"/>
              <a:t> in the form of testable explanations and predictions about the universe </a:t>
            </a:r>
            <a:r>
              <a:rPr kumimoji="1" lang="zh-CN" altLang="en-US" sz="2000" dirty="0"/>
              <a:t>）</a:t>
            </a:r>
            <a:endParaRPr kumimoji="1" lang="en-US" altLang="zh-CN" sz="2000" dirty="0"/>
          </a:p>
          <a:p>
            <a:pPr lvl="1"/>
            <a:r>
              <a:rPr kumimoji="1" lang="zh-CN" altLang="en-US" sz="2000" dirty="0"/>
              <a:t>解释</a:t>
            </a:r>
            <a:r>
              <a:rPr kumimoji="1" lang="en-US" altLang="zh-CN" sz="2000" dirty="0"/>
              <a:t>&amp;</a:t>
            </a:r>
            <a:r>
              <a:rPr kumimoji="1" lang="zh-CN" altLang="en-US" sz="2000" dirty="0"/>
              <a:t>预测（</a:t>
            </a:r>
            <a:r>
              <a:rPr lang="en-US" altLang="zh-CN" sz="2000" dirty="0"/>
              <a:t> explanations and predictions </a:t>
            </a:r>
            <a:r>
              <a:rPr kumimoji="1" lang="zh-CN" altLang="en-US" sz="2000" dirty="0"/>
              <a:t>）</a:t>
            </a:r>
            <a:endParaRPr kumimoji="1" lang="en-US" altLang="zh-CN" sz="2000" dirty="0"/>
          </a:p>
          <a:p>
            <a:pPr marL="514350" indent="-457200"/>
            <a:r>
              <a:rPr kumimoji="1" lang="en-US" altLang="zh-CN" sz="2400" dirty="0"/>
              <a:t>Make</a:t>
            </a:r>
            <a:r>
              <a:rPr kumimoji="1" lang="zh-CN" altLang="en-US" sz="2400" dirty="0"/>
              <a:t> </a:t>
            </a:r>
            <a:r>
              <a:rPr kumimoji="1" lang="en-US" altLang="zh-CN" sz="2400" dirty="0"/>
              <a:t>sense(logic)</a:t>
            </a:r>
            <a:r>
              <a:rPr kumimoji="1" lang="zh-CN" altLang="en-US" sz="2400" dirty="0"/>
              <a:t>  </a:t>
            </a:r>
            <a:r>
              <a:rPr kumimoji="1" lang="en-US" altLang="zh-CN" sz="2400" dirty="0"/>
              <a:t>+</a:t>
            </a:r>
            <a:r>
              <a:rPr kumimoji="1" lang="zh-CN" altLang="en-US" sz="2400" dirty="0"/>
              <a:t> </a:t>
            </a:r>
            <a:r>
              <a:rPr kumimoji="1" lang="en-US" altLang="zh-CN" sz="2400" dirty="0"/>
              <a:t> not contradict actual observation</a:t>
            </a:r>
            <a:r>
              <a:rPr kumimoji="1" lang="zh-CN" altLang="en-US" sz="2400" dirty="0"/>
              <a:t> </a:t>
            </a:r>
            <a:r>
              <a:rPr kumimoji="1" lang="en-US" altLang="zh-CN" sz="2400" dirty="0"/>
              <a:t>(empirical support)</a:t>
            </a:r>
          </a:p>
          <a:p>
            <a:pPr marL="914400" lvl="1" indent="-457200"/>
            <a:r>
              <a:rPr kumimoji="1" lang="zh-CN" altLang="en-US" sz="2000" dirty="0"/>
              <a:t>被概念蹂躏过的，不是纯现象，不是本质直观得到的。</a:t>
            </a:r>
            <a:endParaRPr kumimoji="1" lang="en-US" altLang="zh-CN" sz="2000" dirty="0"/>
          </a:p>
        </p:txBody>
      </p:sp>
      <p:sp>
        <p:nvSpPr>
          <p:cNvPr id="4" name="矩形 3">
            <a:extLst>
              <a:ext uri="{FF2B5EF4-FFF2-40B4-BE49-F238E27FC236}">
                <a16:creationId xmlns:a16="http://schemas.microsoft.com/office/drawing/2014/main" id="{23DA4286-B27E-0F4F-B5D7-199493174868}"/>
              </a:ext>
            </a:extLst>
          </p:cNvPr>
          <p:cNvSpPr/>
          <p:nvPr/>
        </p:nvSpPr>
        <p:spPr>
          <a:xfrm>
            <a:off x="863588" y="6459317"/>
            <a:ext cx="7416824" cy="369332"/>
          </a:xfrm>
          <a:prstGeom prst="rect">
            <a:avLst/>
          </a:prstGeom>
        </p:spPr>
        <p:txBody>
          <a:bodyPr wrap="square">
            <a:spAutoFit/>
          </a:bodyPr>
          <a:lstStyle/>
          <a:p>
            <a:r>
              <a:rPr lang="en-US" altLang="zh-CN" sz="1800" dirty="0">
                <a:solidFill>
                  <a:srgbClr val="666666"/>
                </a:solidFill>
                <a:latin typeface="Arial" panose="020B0604020202020204" pitchFamily="34" charset="0"/>
              </a:rPr>
              <a:t>The Practice of </a:t>
            </a:r>
            <a:r>
              <a:rPr lang="en-US" altLang="zh-CN" sz="1800" b="1" dirty="0">
                <a:solidFill>
                  <a:srgbClr val="666666"/>
                </a:solidFill>
                <a:latin typeface="Arial" panose="020B0604020202020204" pitchFamily="34" charset="0"/>
              </a:rPr>
              <a:t>Social Research / E</a:t>
            </a:r>
            <a:r>
              <a:rPr lang="en-US" altLang="zh-CN" sz="1800" dirty="0">
                <a:solidFill>
                  <a:srgbClr val="666666"/>
                </a:solidFill>
                <a:latin typeface="Arial" panose="020B0604020202020204" pitchFamily="34" charset="0"/>
              </a:rPr>
              <a:t>. </a:t>
            </a:r>
            <a:r>
              <a:rPr lang="en-US" altLang="zh-CN" sz="1800" b="1" dirty="0">
                <a:solidFill>
                  <a:srgbClr val="666666"/>
                </a:solidFill>
                <a:latin typeface="Arial" panose="020B0604020202020204" pitchFamily="34" charset="0"/>
              </a:rPr>
              <a:t>Babbie,2010</a:t>
            </a:r>
            <a:endParaRPr lang="zh-CN" altLang="en-US" sz="1800" dirty="0"/>
          </a:p>
        </p:txBody>
      </p:sp>
    </p:spTree>
    <p:extLst>
      <p:ext uri="{BB962C8B-B14F-4D97-AF65-F5344CB8AC3E}">
        <p14:creationId xmlns:p14="http://schemas.microsoft.com/office/powerpoint/2010/main" val="19105234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如何科学认识世界？</a:t>
            </a:r>
          </a:p>
        </p:txBody>
      </p:sp>
      <p:sp>
        <p:nvSpPr>
          <p:cNvPr id="3" name="内容占位符 2"/>
          <p:cNvSpPr>
            <a:spLocks noGrp="1"/>
          </p:cNvSpPr>
          <p:nvPr>
            <p:ph idx="1"/>
          </p:nvPr>
        </p:nvSpPr>
        <p:spPr>
          <a:xfrm>
            <a:off x="446088" y="1844824"/>
            <a:ext cx="8229600" cy="4248150"/>
          </a:xfrm>
        </p:spPr>
        <p:txBody>
          <a:bodyPr/>
          <a:lstStyle/>
          <a:p>
            <a:r>
              <a:rPr kumimoji="1" lang="zh-CN" altLang="en-US" sz="2000" b="1" dirty="0"/>
              <a:t>实证科学：体系化的概念和经验事实（人造概念</a:t>
            </a:r>
            <a:r>
              <a:rPr kumimoji="1" lang="en-US" altLang="zh-CN" sz="2000" b="1" dirty="0"/>
              <a:t>+</a:t>
            </a:r>
            <a:r>
              <a:rPr kumimoji="1" lang="zh-CN" altLang="en-US" sz="2000" b="1" dirty="0"/>
              <a:t>指标）</a:t>
            </a:r>
            <a:endParaRPr kumimoji="1" lang="en-US" altLang="zh-CN" sz="2000" b="1" dirty="0"/>
          </a:p>
          <a:p>
            <a:pPr lvl="1"/>
            <a:r>
              <a:rPr kumimoji="1" lang="zh-CN" altLang="en-US" sz="1800" dirty="0"/>
              <a:t>可测量性：定性分类</a:t>
            </a:r>
            <a:r>
              <a:rPr kumimoji="1" lang="en-US" altLang="zh-CN" sz="1800" dirty="0"/>
              <a:t>-</a:t>
            </a:r>
            <a:r>
              <a:rPr kumimoji="1" lang="zh-CN" altLang="en-US" sz="1800" dirty="0"/>
              <a:t>比较赋值（分类对文明的重要性</a:t>
            </a:r>
            <a:r>
              <a:rPr kumimoji="1" lang="en-US" altLang="zh-CN" sz="1800" dirty="0"/>
              <a:t>《</a:t>
            </a:r>
            <a:r>
              <a:rPr kumimoji="1" lang="zh-CN" altLang="en-US" sz="1800" dirty="0"/>
              <a:t>原始分类</a:t>
            </a:r>
            <a:r>
              <a:rPr kumimoji="1" lang="en-US" altLang="zh-CN" sz="1800" dirty="0"/>
              <a:t>》</a:t>
            </a:r>
            <a:r>
              <a:rPr kumimoji="1" lang="zh-CN" altLang="en-US" sz="1800" dirty="0"/>
              <a:t>）</a:t>
            </a:r>
            <a:endParaRPr kumimoji="1" lang="en-US" altLang="zh-CN" sz="1800" dirty="0"/>
          </a:p>
          <a:p>
            <a:pPr lvl="1"/>
            <a:r>
              <a:rPr kumimoji="1" lang="zh-CN" altLang="en-US" sz="1800" dirty="0"/>
              <a:t>可概括性：模式（</a:t>
            </a:r>
            <a:r>
              <a:rPr kumimoji="1" lang="en-US" altLang="zh-CN" sz="1800" dirty="0"/>
              <a:t>pattern</a:t>
            </a:r>
            <a:r>
              <a:rPr kumimoji="1" lang="zh-CN" altLang="en-US" sz="1800" dirty="0"/>
              <a:t>）、机制（</a:t>
            </a:r>
            <a:r>
              <a:rPr kumimoji="1" lang="en-US" altLang="zh-CN" sz="1800" dirty="0"/>
              <a:t>mechanism</a:t>
            </a:r>
            <a:r>
              <a:rPr kumimoji="1" lang="zh-CN" altLang="en-US" sz="1800" dirty="0"/>
              <a:t>）、规律（</a:t>
            </a:r>
            <a:r>
              <a:rPr kumimoji="1" lang="en-US" altLang="zh-CN" sz="1800" dirty="0"/>
              <a:t>law</a:t>
            </a:r>
            <a:r>
              <a:rPr kumimoji="1" lang="zh-CN" altLang="en-US" sz="1800" dirty="0"/>
              <a:t>）</a:t>
            </a:r>
            <a:endParaRPr kumimoji="1" lang="en-US" altLang="zh-CN" sz="1800" dirty="0"/>
          </a:p>
          <a:p>
            <a:pPr lvl="1"/>
            <a:r>
              <a:rPr kumimoji="1" lang="zh-CN" altLang="en-US" sz="1800" dirty="0"/>
              <a:t>可理解性：因果机制（相关</a:t>
            </a:r>
            <a:r>
              <a:rPr kumimoji="1" lang="en-US" altLang="zh-CN" sz="1800" dirty="0"/>
              <a:t>+</a:t>
            </a:r>
            <a:r>
              <a:rPr kumimoji="1" lang="zh-CN" altLang="en-US" sz="1800" dirty="0"/>
              <a:t>时序</a:t>
            </a:r>
            <a:r>
              <a:rPr kumimoji="1" lang="en-US" altLang="zh-CN" sz="1800" dirty="0"/>
              <a:t>+</a:t>
            </a:r>
            <a:r>
              <a:rPr kumimoji="1" lang="zh-CN" altLang="en-US" sz="1800" dirty="0"/>
              <a:t>控制变量</a:t>
            </a:r>
            <a:r>
              <a:rPr kumimoji="1" lang="en-US" altLang="zh-CN" sz="1800" dirty="0"/>
              <a:t>+</a:t>
            </a:r>
            <a:r>
              <a:rPr kumimoji="1" lang="zh-CN" altLang="en-US" sz="1800" dirty="0"/>
              <a:t>排除随机波动）</a:t>
            </a:r>
            <a:r>
              <a:rPr kumimoji="1" lang="en-US" altLang="zh-CN" sz="1800" dirty="0"/>
              <a:t>/</a:t>
            </a:r>
            <a:r>
              <a:rPr kumimoji="1" lang="zh-CN" altLang="en-US" sz="1800" dirty="0"/>
              <a:t>历史机制</a:t>
            </a:r>
            <a:endParaRPr kumimoji="1" lang="en-US" altLang="zh-CN" sz="1800" dirty="0"/>
          </a:p>
          <a:p>
            <a:r>
              <a:rPr kumimoji="1" lang="zh-CN" altLang="en-US" sz="2000" b="1" dirty="0"/>
              <a:t>量化研究与质性研究：</a:t>
            </a:r>
            <a:endParaRPr kumimoji="1" lang="en-US" altLang="zh-CN" sz="2000" b="1" dirty="0"/>
          </a:p>
          <a:p>
            <a:pPr lvl="1"/>
            <a:r>
              <a:rPr kumimoji="1" lang="zh-CN" altLang="en-US" sz="1800" dirty="0"/>
              <a:t>量化研究：</a:t>
            </a:r>
            <a:r>
              <a:rPr kumimoji="1" lang="en-US" altLang="zh-CN" sz="1800" dirty="0"/>
              <a:t>quantified</a:t>
            </a:r>
            <a:r>
              <a:rPr kumimoji="1" lang="zh-CN" altLang="en-US" sz="1800" dirty="0"/>
              <a:t>信息</a:t>
            </a:r>
            <a:r>
              <a:rPr kumimoji="1" lang="en-US" altLang="zh-CN" sz="1800" dirty="0"/>
              <a:t>+</a:t>
            </a:r>
            <a:r>
              <a:rPr kumimoji="1" lang="zh-CN" altLang="en-US" sz="1800" dirty="0"/>
              <a:t>统计归纳与推论</a:t>
            </a:r>
            <a:r>
              <a:rPr kumimoji="1" lang="en-US" altLang="zh-CN" sz="1800" dirty="0"/>
              <a:t>+</a:t>
            </a:r>
            <a:r>
              <a:rPr kumimoji="1" lang="zh-CN" altLang="en-US" sz="1800" dirty="0"/>
              <a:t>共变或因果机制</a:t>
            </a:r>
            <a:endParaRPr kumimoji="1" lang="en-US" altLang="zh-CN" sz="1800" dirty="0"/>
          </a:p>
          <a:p>
            <a:pPr lvl="1"/>
            <a:r>
              <a:rPr kumimoji="1" lang="zh-CN" altLang="en-US" sz="1800" dirty="0"/>
              <a:t>质性研究：定性信息</a:t>
            </a:r>
            <a:r>
              <a:rPr kumimoji="1" lang="en-US" altLang="zh-CN" sz="1800" dirty="0"/>
              <a:t>+</a:t>
            </a:r>
            <a:r>
              <a:rPr kumimoji="1" lang="zh-CN" altLang="en-US" sz="1800" dirty="0"/>
              <a:t>人工比较与归纳</a:t>
            </a:r>
            <a:r>
              <a:rPr kumimoji="1" lang="en-US" altLang="zh-CN" sz="1800" dirty="0"/>
              <a:t>+</a:t>
            </a:r>
            <a:r>
              <a:rPr kumimoji="1" lang="zh-CN" altLang="en-US" sz="1800" dirty="0"/>
              <a:t>拓展个案法</a:t>
            </a:r>
            <a:r>
              <a:rPr kumimoji="1" lang="en-US" altLang="zh-CN" sz="1800" dirty="0"/>
              <a:t>+</a:t>
            </a:r>
            <a:r>
              <a:rPr kumimoji="1" lang="zh-CN" altLang="en-US" sz="1800" dirty="0"/>
              <a:t>共变逻辑或历史逻辑</a:t>
            </a:r>
            <a:endParaRPr kumimoji="1" lang="en-US" altLang="zh-CN" sz="2000" dirty="0"/>
          </a:p>
          <a:p>
            <a:r>
              <a:rPr kumimoji="1" lang="zh-CN" altLang="en-US" sz="2000" b="1" dirty="0"/>
              <a:t>教育</a:t>
            </a:r>
            <a:r>
              <a:rPr kumimoji="1" lang="en-US" altLang="zh-CN" sz="2000" b="1" dirty="0"/>
              <a:t>-</a:t>
            </a:r>
            <a:r>
              <a:rPr kumimoji="1" lang="zh-CN" altLang="en-US" sz="2000" b="1" dirty="0"/>
              <a:t>科研系统作为算法系统</a:t>
            </a:r>
            <a:endParaRPr kumimoji="1" lang="en-US" altLang="zh-CN" sz="2000" b="1" dirty="0"/>
          </a:p>
          <a:p>
            <a:pPr lvl="1"/>
            <a:r>
              <a:rPr kumimoji="1" lang="zh-CN" altLang="en-US" sz="1800" dirty="0"/>
              <a:t>物种进化与文明更迭：信息接收</a:t>
            </a:r>
            <a:r>
              <a:rPr kumimoji="1" lang="en-US" altLang="zh-CN" sz="1800" dirty="0"/>
              <a:t>-</a:t>
            </a:r>
            <a:r>
              <a:rPr kumimoji="1" lang="zh-CN" altLang="en-US" sz="1800" dirty="0"/>
              <a:t>处理</a:t>
            </a:r>
            <a:r>
              <a:rPr kumimoji="1" lang="en-US" altLang="zh-CN" sz="1800" dirty="0"/>
              <a:t>-</a:t>
            </a:r>
            <a:r>
              <a:rPr kumimoji="1" lang="zh-CN" altLang="en-US" sz="1800" dirty="0"/>
              <a:t>反馈机制及其积累性发展</a:t>
            </a:r>
            <a:endParaRPr kumimoji="1" lang="en-US" altLang="zh-CN" sz="1800" dirty="0"/>
          </a:p>
          <a:p>
            <a:pPr lvl="2"/>
            <a:r>
              <a:rPr kumimoji="1" lang="zh-CN" altLang="en-US" sz="1400" dirty="0"/>
              <a:t>基于基因变异的累积性发展</a:t>
            </a:r>
            <a:endParaRPr kumimoji="1" lang="en-US" altLang="zh-CN" sz="1400" dirty="0"/>
          </a:p>
          <a:p>
            <a:pPr lvl="2"/>
            <a:r>
              <a:rPr kumimoji="1" lang="zh-CN" altLang="en-US" sz="1400" dirty="0"/>
              <a:t>基于信息知识的累积性发展（技术和知识的累积性进步与教育体制）</a:t>
            </a:r>
            <a:endParaRPr kumimoji="1" lang="en-US" altLang="zh-CN" sz="1400" dirty="0"/>
          </a:p>
          <a:p>
            <a:pPr lvl="1"/>
            <a:r>
              <a:rPr kumimoji="1" lang="zh-CN" altLang="en-US" sz="1800" dirty="0"/>
              <a:t>科研体制：实验法，可重复性研究，匿审</a:t>
            </a:r>
            <a:r>
              <a:rPr kumimoji="1" lang="en-US" altLang="zh-CN" sz="1800" dirty="0"/>
              <a:t>-</a:t>
            </a:r>
            <a:r>
              <a:rPr kumimoji="1" lang="zh-CN" altLang="en-US" sz="1800" dirty="0"/>
              <a:t>引用制度</a:t>
            </a:r>
            <a:endParaRPr kumimoji="1" lang="en-US" altLang="zh-CN" sz="1800" dirty="0"/>
          </a:p>
          <a:p>
            <a:pPr lvl="2"/>
            <a:r>
              <a:rPr kumimoji="1" lang="zh-CN" altLang="en-US" sz="1400" dirty="0"/>
              <a:t>理论假设 </a:t>
            </a:r>
            <a:r>
              <a:rPr kumimoji="1" lang="en-US" altLang="zh-CN" sz="1400" dirty="0"/>
              <a:t>+</a:t>
            </a:r>
            <a:r>
              <a:rPr kumimoji="1" lang="zh-CN" altLang="en-US" sz="1400" dirty="0"/>
              <a:t>  经验证据</a:t>
            </a:r>
            <a:endParaRPr kumimoji="1" lang="en-US" altLang="zh-CN" sz="1400" dirty="0"/>
          </a:p>
          <a:p>
            <a:pPr lvl="1"/>
            <a:r>
              <a:rPr kumimoji="1" lang="zh-CN" altLang="en-US" sz="1800" dirty="0"/>
              <a:t>教育系统：培育新人（新的文化基因的批量化生产以支持制度运行）</a:t>
            </a:r>
            <a:endParaRPr kumimoji="1" lang="en-US" altLang="zh-CN" sz="1800" dirty="0"/>
          </a:p>
        </p:txBody>
      </p:sp>
    </p:spTree>
    <p:extLst>
      <p:ext uri="{BB962C8B-B14F-4D97-AF65-F5344CB8AC3E}">
        <p14:creationId xmlns:p14="http://schemas.microsoft.com/office/powerpoint/2010/main" val="14169298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数字社会的来临</a:t>
            </a:r>
          </a:p>
        </p:txBody>
      </p:sp>
      <p:sp>
        <p:nvSpPr>
          <p:cNvPr id="3" name="内容占位符 2"/>
          <p:cNvSpPr>
            <a:spLocks noGrp="1"/>
          </p:cNvSpPr>
          <p:nvPr>
            <p:ph idx="1"/>
          </p:nvPr>
        </p:nvSpPr>
        <p:spPr/>
        <p:txBody>
          <a:bodyPr/>
          <a:lstStyle/>
          <a:p>
            <a:r>
              <a:rPr kumimoji="1" lang="zh-CN" altLang="en-US" sz="2400" dirty="0"/>
              <a:t>信息是科学研究的基础，信息本身变化了</a:t>
            </a:r>
            <a:endParaRPr kumimoji="1" lang="en-US" altLang="zh-CN" sz="2000" dirty="0"/>
          </a:p>
          <a:p>
            <a:r>
              <a:rPr kumimoji="1" lang="zh-CN" altLang="en-US" sz="2400" dirty="0"/>
              <a:t>技术变革与信息记录</a:t>
            </a:r>
            <a:r>
              <a:rPr kumimoji="1" lang="en-US" altLang="zh-CN" sz="2400" dirty="0"/>
              <a:t>-</a:t>
            </a:r>
            <a:r>
              <a:rPr kumimoji="1" lang="zh-CN" altLang="en-US" sz="2400" dirty="0"/>
              <a:t>储存</a:t>
            </a:r>
            <a:r>
              <a:rPr kumimoji="1" lang="en-US" altLang="zh-CN" sz="2400" dirty="0"/>
              <a:t>-</a:t>
            </a:r>
            <a:r>
              <a:rPr kumimoji="1" lang="zh-CN" altLang="en-US" sz="2400" dirty="0"/>
              <a:t>传播形式变迁</a:t>
            </a:r>
            <a:endParaRPr kumimoji="1" lang="en-US" altLang="zh-CN" sz="2400" dirty="0"/>
          </a:p>
          <a:p>
            <a:pPr lvl="1"/>
            <a:r>
              <a:rPr kumimoji="1" lang="zh-CN" altLang="en-US" sz="1600" dirty="0"/>
              <a:t>文字</a:t>
            </a:r>
            <a:r>
              <a:rPr kumimoji="1" lang="en-US" altLang="zh-CN" sz="1600" dirty="0"/>
              <a:t>——</a:t>
            </a:r>
            <a:r>
              <a:rPr kumimoji="1" lang="zh-CN" altLang="en-US" sz="1600" dirty="0"/>
              <a:t>印刷术</a:t>
            </a:r>
            <a:r>
              <a:rPr kumimoji="1" lang="en-US" altLang="zh-CN" sz="1600" dirty="0"/>
              <a:t>——</a:t>
            </a:r>
            <a:r>
              <a:rPr kumimoji="1" lang="zh-CN" altLang="en-US" sz="1600" dirty="0"/>
              <a:t>广播</a:t>
            </a:r>
            <a:r>
              <a:rPr kumimoji="1" lang="en-US" altLang="zh-CN" sz="1600" dirty="0"/>
              <a:t>——</a:t>
            </a:r>
            <a:r>
              <a:rPr kumimoji="1" lang="zh-CN" altLang="en-US" sz="1600" dirty="0"/>
              <a:t>电视</a:t>
            </a:r>
            <a:r>
              <a:rPr kumimoji="1" lang="en-US" altLang="zh-CN" sz="1600" dirty="0"/>
              <a:t>——</a:t>
            </a:r>
            <a:r>
              <a:rPr kumimoji="1" lang="zh-CN" altLang="en-US" sz="1600" dirty="0"/>
              <a:t>互联网</a:t>
            </a:r>
            <a:endParaRPr kumimoji="1" lang="en-US" altLang="zh-CN" sz="1600" dirty="0"/>
          </a:p>
          <a:p>
            <a:pPr lvl="1"/>
            <a:r>
              <a:rPr kumimoji="1" lang="zh-CN" altLang="en-US" sz="1600" dirty="0"/>
              <a:t>拨号</a:t>
            </a:r>
            <a:r>
              <a:rPr kumimoji="1" lang="en-US" altLang="zh-CN" sz="1600" dirty="0"/>
              <a:t>——</a:t>
            </a:r>
            <a:r>
              <a:rPr kumimoji="1" lang="zh-CN" altLang="en-US" sz="1600" dirty="0"/>
              <a:t>宽带</a:t>
            </a:r>
            <a:r>
              <a:rPr kumimoji="1" lang="en-US" altLang="zh-CN" sz="1600" dirty="0"/>
              <a:t>——</a:t>
            </a:r>
            <a:r>
              <a:rPr kumimoji="1" lang="zh-CN" altLang="en-US" sz="1600" dirty="0"/>
              <a:t>移动</a:t>
            </a:r>
            <a:r>
              <a:rPr kumimoji="1" lang="en-US" altLang="zh-CN" sz="1600" dirty="0"/>
              <a:t>——5G</a:t>
            </a:r>
            <a:r>
              <a:rPr kumimoji="1" lang="zh-CN" altLang="en-US" sz="1600" dirty="0"/>
              <a:t>互联网</a:t>
            </a:r>
            <a:endParaRPr kumimoji="1" lang="en-US" altLang="zh-CN" sz="1600" dirty="0"/>
          </a:p>
          <a:p>
            <a:r>
              <a:rPr kumimoji="1" lang="zh-CN" altLang="en-US" sz="2400" dirty="0"/>
              <a:t>越来越多的活动与状态信息被数字化并记录下来</a:t>
            </a:r>
            <a:endParaRPr kumimoji="1" lang="en-US" altLang="zh-CN" sz="2400" dirty="0"/>
          </a:p>
          <a:p>
            <a:r>
              <a:rPr kumimoji="1" lang="zh-CN" altLang="en-US" sz="2400" dirty="0"/>
              <a:t>新数据</a:t>
            </a:r>
            <a:endParaRPr kumimoji="1" lang="en-US" altLang="zh-CN" sz="2400" dirty="0"/>
          </a:p>
          <a:p>
            <a:pPr lvl="1"/>
            <a:r>
              <a:rPr lang="zh-CN" altLang="en-US" sz="1600" dirty="0"/>
              <a:t>政府推动的信息化与信息公开化：财税金融、行政、统计</a:t>
            </a:r>
            <a:endParaRPr lang="en-US" altLang="zh-CN" sz="1600" dirty="0"/>
          </a:p>
          <a:p>
            <a:pPr lvl="1"/>
            <a:r>
              <a:rPr lang="zh-CN" altLang="en-US" sz="1600" dirty="0"/>
              <a:t>企业推动的信息化与互联网应用：互联网公司独立并成为领头羊</a:t>
            </a:r>
            <a:endParaRPr lang="en-US" altLang="zh-CN" sz="1600" dirty="0"/>
          </a:p>
          <a:p>
            <a:pPr lvl="1"/>
            <a:r>
              <a:rPr lang="zh-CN" altLang="en-US" sz="1600" dirty="0"/>
              <a:t>科研推动的信息化与商业化应用：生物特征信息化、环境特征信息化</a:t>
            </a:r>
            <a:endParaRPr lang="en-US" altLang="zh-CN" sz="1600" dirty="0"/>
          </a:p>
          <a:p>
            <a:pPr lvl="1"/>
            <a:r>
              <a:rPr lang="zh-CN" altLang="en-US" sz="1600" dirty="0"/>
              <a:t>个人生活互联网化（社交在线化、网络移动化）</a:t>
            </a:r>
            <a:r>
              <a:rPr lang="en-US" altLang="zh-CN" sz="1600" dirty="0"/>
              <a:t>-</a:t>
            </a:r>
            <a:r>
              <a:rPr lang="zh-CN" altLang="en-US" sz="1600" dirty="0"/>
              <a:t>网络痕迹数据</a:t>
            </a:r>
            <a:endParaRPr lang="en-US" altLang="zh-CN" sz="1600" dirty="0"/>
          </a:p>
          <a:p>
            <a:r>
              <a:rPr kumimoji="1" lang="zh-CN" altLang="en-US" sz="2400" dirty="0"/>
              <a:t>经济模式、国家治理都会逐步发生变化。</a:t>
            </a:r>
            <a:endParaRPr kumimoji="1" lang="en-US" altLang="zh-CN" sz="2400" dirty="0"/>
          </a:p>
          <a:p>
            <a:pPr lvl="1"/>
            <a:r>
              <a:rPr kumimoji="1" lang="zh-CN" altLang="en-US" sz="2000" dirty="0"/>
              <a:t>信息不对称</a:t>
            </a:r>
            <a:r>
              <a:rPr kumimoji="1" lang="en-US" altLang="zh-CN" sz="2000" dirty="0"/>
              <a:t>+</a:t>
            </a:r>
            <a:r>
              <a:rPr kumimoji="1" lang="zh-CN" altLang="en-US" sz="2000" dirty="0"/>
              <a:t>有限理性</a:t>
            </a:r>
            <a:r>
              <a:rPr kumimoji="1" lang="en-US" altLang="zh-CN" sz="2000" dirty="0"/>
              <a:t>+</a:t>
            </a:r>
            <a:r>
              <a:rPr kumimoji="1" lang="zh-CN" altLang="en-US" sz="2000" dirty="0"/>
              <a:t>演化博弈论</a:t>
            </a:r>
            <a:endParaRPr kumimoji="1" lang="en-US" altLang="zh-CN" sz="2000" dirty="0"/>
          </a:p>
        </p:txBody>
      </p:sp>
    </p:spTree>
    <p:extLst>
      <p:ext uri="{BB962C8B-B14F-4D97-AF65-F5344CB8AC3E}">
        <p14:creationId xmlns:p14="http://schemas.microsoft.com/office/powerpoint/2010/main" val="308169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98EB170-4877-CE4A-AD66-54BC52CCF9DD}"/>
              </a:ext>
            </a:extLst>
          </p:cNvPr>
          <p:cNvPicPr>
            <a:picLocks noChangeAspect="1"/>
          </p:cNvPicPr>
          <p:nvPr/>
        </p:nvPicPr>
        <p:blipFill>
          <a:blip r:embed="rId2"/>
          <a:stretch>
            <a:fillRect/>
          </a:stretch>
        </p:blipFill>
        <p:spPr>
          <a:xfrm>
            <a:off x="1043608" y="3645024"/>
            <a:ext cx="4064000" cy="2260600"/>
          </a:xfrm>
          <a:prstGeom prst="rect">
            <a:avLst/>
          </a:prstGeom>
        </p:spPr>
      </p:pic>
      <p:sp>
        <p:nvSpPr>
          <p:cNvPr id="2" name="标题 1">
            <a:extLst>
              <a:ext uri="{FF2B5EF4-FFF2-40B4-BE49-F238E27FC236}">
                <a16:creationId xmlns:a16="http://schemas.microsoft.com/office/drawing/2014/main" id="{1C1D271C-7051-9E47-9676-3D13BC8948E2}"/>
              </a:ext>
            </a:extLst>
          </p:cNvPr>
          <p:cNvSpPr>
            <a:spLocks noGrp="1"/>
          </p:cNvSpPr>
          <p:nvPr>
            <p:ph type="title"/>
          </p:nvPr>
        </p:nvSpPr>
        <p:spPr/>
        <p:txBody>
          <a:bodyPr/>
          <a:lstStyle/>
          <a:p>
            <a:r>
              <a:rPr kumimoji="1" lang="zh-CN" altLang="en-US" dirty="0"/>
              <a:t>基本属性的数字化</a:t>
            </a:r>
          </a:p>
        </p:txBody>
      </p:sp>
      <p:sp>
        <p:nvSpPr>
          <p:cNvPr id="3" name="内容占位符 2">
            <a:extLst>
              <a:ext uri="{FF2B5EF4-FFF2-40B4-BE49-F238E27FC236}">
                <a16:creationId xmlns:a16="http://schemas.microsoft.com/office/drawing/2014/main" id="{D60E4778-EB35-D547-AF6B-C16456CBD0BD}"/>
              </a:ext>
            </a:extLst>
          </p:cNvPr>
          <p:cNvSpPr>
            <a:spLocks noGrp="1"/>
          </p:cNvSpPr>
          <p:nvPr>
            <p:ph idx="1"/>
          </p:nvPr>
        </p:nvSpPr>
        <p:spPr>
          <a:xfrm>
            <a:off x="6084168" y="1974850"/>
            <a:ext cx="2541736" cy="4248150"/>
          </a:xfrm>
        </p:spPr>
        <p:txBody>
          <a:bodyPr/>
          <a:lstStyle/>
          <a:p>
            <a:pPr marL="0" indent="0">
              <a:buNone/>
            </a:pPr>
            <a:r>
              <a:rPr kumimoji="1" lang="zh-CN" altLang="en-US" sz="3600" b="1" dirty="0"/>
              <a:t>用户画像</a:t>
            </a:r>
            <a:endParaRPr kumimoji="1" lang="en-US" altLang="zh-CN" sz="3600" b="1" dirty="0"/>
          </a:p>
          <a:p>
            <a:r>
              <a:rPr kumimoji="1" lang="zh-CN" altLang="en-US" dirty="0"/>
              <a:t>人口属性</a:t>
            </a:r>
            <a:endParaRPr kumimoji="1" lang="en-US" altLang="zh-CN" dirty="0"/>
          </a:p>
          <a:p>
            <a:r>
              <a:rPr kumimoji="1" lang="zh-CN" altLang="en-US" dirty="0"/>
              <a:t>内容偏好</a:t>
            </a:r>
            <a:endParaRPr kumimoji="1" lang="en-US" altLang="zh-CN" dirty="0"/>
          </a:p>
          <a:p>
            <a:r>
              <a:rPr kumimoji="1" lang="zh-CN" altLang="en-US" dirty="0"/>
              <a:t>网购兴趣</a:t>
            </a:r>
            <a:endParaRPr kumimoji="1" lang="en-US" altLang="zh-CN" dirty="0"/>
          </a:p>
          <a:p>
            <a:r>
              <a:rPr kumimoji="1" lang="zh-CN" altLang="en-US" dirty="0"/>
              <a:t>社交属性</a:t>
            </a:r>
            <a:endParaRPr kumimoji="1" lang="en-US" altLang="zh-CN" dirty="0"/>
          </a:p>
          <a:p>
            <a:r>
              <a:rPr kumimoji="1" lang="zh-CN" altLang="en-US" dirty="0"/>
              <a:t>环境特征</a:t>
            </a:r>
            <a:endParaRPr kumimoji="1" lang="en-US" altLang="zh-CN" dirty="0"/>
          </a:p>
          <a:p>
            <a:r>
              <a:rPr kumimoji="1" lang="zh-CN" altLang="en-US" dirty="0"/>
              <a:t>其他特征</a:t>
            </a:r>
          </a:p>
        </p:txBody>
      </p:sp>
      <p:pic>
        <p:nvPicPr>
          <p:cNvPr id="4" name="图片 3">
            <a:extLst>
              <a:ext uri="{FF2B5EF4-FFF2-40B4-BE49-F238E27FC236}">
                <a16:creationId xmlns:a16="http://schemas.microsoft.com/office/drawing/2014/main" id="{25C81FAB-5D8B-BF46-B96F-7C3A5421F166}"/>
              </a:ext>
            </a:extLst>
          </p:cNvPr>
          <p:cNvPicPr>
            <a:picLocks noChangeAspect="1"/>
          </p:cNvPicPr>
          <p:nvPr/>
        </p:nvPicPr>
        <p:blipFill>
          <a:blip r:embed="rId3"/>
          <a:stretch>
            <a:fillRect/>
          </a:stretch>
        </p:blipFill>
        <p:spPr>
          <a:xfrm>
            <a:off x="653778" y="1974850"/>
            <a:ext cx="4978114" cy="4231397"/>
          </a:xfrm>
          <a:prstGeom prst="rect">
            <a:avLst/>
          </a:prstGeom>
        </p:spPr>
      </p:pic>
    </p:spTree>
    <p:extLst>
      <p:ext uri="{BB962C8B-B14F-4D97-AF65-F5344CB8AC3E}">
        <p14:creationId xmlns:p14="http://schemas.microsoft.com/office/powerpoint/2010/main" val="3281497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生物特征的数字化</a:t>
            </a:r>
          </a:p>
        </p:txBody>
      </p:sp>
      <p:sp>
        <p:nvSpPr>
          <p:cNvPr id="3" name="内容占位符 2"/>
          <p:cNvSpPr>
            <a:spLocks noGrp="1"/>
          </p:cNvSpPr>
          <p:nvPr>
            <p:ph idx="1"/>
          </p:nvPr>
        </p:nvSpPr>
        <p:spPr>
          <a:xfrm>
            <a:off x="468313" y="1898338"/>
            <a:ext cx="4103687" cy="4410387"/>
          </a:xfrm>
        </p:spPr>
        <p:txBody>
          <a:bodyPr/>
          <a:lstStyle/>
          <a:p>
            <a:r>
              <a:rPr kumimoji="1" lang="zh-CN" altLang="en-US" b="1" dirty="0"/>
              <a:t>生物特征提取</a:t>
            </a:r>
            <a:endParaRPr kumimoji="1" lang="en-US" altLang="zh-CN" b="1" dirty="0"/>
          </a:p>
          <a:p>
            <a:pPr lvl="1"/>
            <a:r>
              <a:rPr kumimoji="1" lang="zh-CN" altLang="en-US" dirty="0"/>
              <a:t>人面、指纹、虹膜</a:t>
            </a:r>
            <a:endParaRPr kumimoji="1" lang="en-US" altLang="zh-CN" dirty="0"/>
          </a:p>
          <a:p>
            <a:pPr lvl="1"/>
            <a:r>
              <a:rPr kumimoji="1" lang="zh-CN" altLang="en-US" dirty="0"/>
              <a:t>步态、头型、整体</a:t>
            </a:r>
            <a:endParaRPr kumimoji="1" lang="en-US" altLang="zh-CN" dirty="0"/>
          </a:p>
          <a:p>
            <a:pPr lvl="1"/>
            <a:r>
              <a:rPr kumimoji="1" lang="zh-CN" altLang="en-US" dirty="0"/>
              <a:t>数据点</a:t>
            </a:r>
            <a:r>
              <a:rPr kumimoji="1" lang="en-US" altLang="zh-CN" dirty="0"/>
              <a:t>-</a:t>
            </a:r>
            <a:r>
              <a:rPr kumimoji="1" lang="zh-CN" altLang="en-US" dirty="0"/>
              <a:t>相似</a:t>
            </a:r>
            <a:r>
              <a:rPr kumimoji="1" lang="en-US" altLang="zh-CN" dirty="0"/>
              <a:t>-</a:t>
            </a:r>
            <a:r>
              <a:rPr kumimoji="1" lang="zh-CN" altLang="en-US" dirty="0"/>
              <a:t>区分度</a:t>
            </a:r>
            <a:endParaRPr kumimoji="1" lang="en-US" altLang="zh-CN" dirty="0"/>
          </a:p>
          <a:p>
            <a:pPr lvl="1"/>
            <a:r>
              <a:rPr kumimoji="1" lang="en-US" altLang="zh-CN" dirty="0"/>
              <a:t>ID</a:t>
            </a:r>
            <a:r>
              <a:rPr kumimoji="1" lang="zh-CN" altLang="en-US" dirty="0"/>
              <a:t>关联</a:t>
            </a:r>
            <a:endParaRPr kumimoji="1" lang="en-US" altLang="zh-CN" dirty="0"/>
          </a:p>
          <a:p>
            <a:r>
              <a:rPr kumimoji="1" lang="zh-CN" altLang="en-US" b="1" dirty="0"/>
              <a:t>图片与视频分析</a:t>
            </a:r>
            <a:endParaRPr kumimoji="1" lang="en-US" altLang="zh-CN" b="1" dirty="0"/>
          </a:p>
          <a:p>
            <a:pPr lvl="1"/>
            <a:r>
              <a:rPr kumimoji="1" lang="zh-CN" altLang="en-US" dirty="0"/>
              <a:t>图片识别</a:t>
            </a:r>
            <a:endParaRPr kumimoji="1" lang="en-US" altLang="zh-CN" dirty="0"/>
          </a:p>
          <a:p>
            <a:pPr lvl="1"/>
            <a:r>
              <a:rPr kumimoji="1" lang="zh-CN" altLang="en-US" dirty="0"/>
              <a:t>计算机视觉</a:t>
            </a:r>
            <a:endParaRPr kumimoji="1" lang="en-US" altLang="zh-CN" dirty="0"/>
          </a:p>
          <a:p>
            <a:pPr lvl="1"/>
            <a:endParaRPr kumimoji="1" lang="en-US" altLang="zh-CN" dirty="0"/>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438133" y="1898338"/>
            <a:ext cx="4430805" cy="441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08608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BD347-BE00-CB43-80C1-09D14FB5D971}"/>
              </a:ext>
            </a:extLst>
          </p:cNvPr>
          <p:cNvSpPr>
            <a:spLocks noGrp="1"/>
          </p:cNvSpPr>
          <p:nvPr>
            <p:ph type="title"/>
          </p:nvPr>
        </p:nvSpPr>
        <p:spPr/>
        <p:txBody>
          <a:bodyPr/>
          <a:lstStyle/>
          <a:p>
            <a:r>
              <a:rPr kumimoji="1" lang="zh-CN" altLang="en-US" dirty="0"/>
              <a:t>生物特征的数字化</a:t>
            </a:r>
          </a:p>
        </p:txBody>
      </p:sp>
      <p:sp>
        <p:nvSpPr>
          <p:cNvPr id="3" name="内容占位符 2">
            <a:extLst>
              <a:ext uri="{FF2B5EF4-FFF2-40B4-BE49-F238E27FC236}">
                <a16:creationId xmlns:a16="http://schemas.microsoft.com/office/drawing/2014/main" id="{5F87934B-9710-5342-800C-F8368CF261BE}"/>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0E1688A3-0B31-FF4A-8A63-F8F16B7F1573}"/>
              </a:ext>
            </a:extLst>
          </p:cNvPr>
          <p:cNvPicPr>
            <a:picLocks noChangeAspect="1"/>
          </p:cNvPicPr>
          <p:nvPr/>
        </p:nvPicPr>
        <p:blipFill>
          <a:blip r:embed="rId2"/>
          <a:stretch>
            <a:fillRect/>
          </a:stretch>
        </p:blipFill>
        <p:spPr>
          <a:xfrm>
            <a:off x="0" y="1981587"/>
            <a:ext cx="4590086" cy="4527494"/>
          </a:xfrm>
          <a:prstGeom prst="rect">
            <a:avLst/>
          </a:prstGeom>
        </p:spPr>
      </p:pic>
      <p:pic>
        <p:nvPicPr>
          <p:cNvPr id="5" name="图片 4">
            <a:extLst>
              <a:ext uri="{FF2B5EF4-FFF2-40B4-BE49-F238E27FC236}">
                <a16:creationId xmlns:a16="http://schemas.microsoft.com/office/drawing/2014/main" id="{EBA7B822-6AF5-5F48-824A-D81DB1AB179F}"/>
              </a:ext>
            </a:extLst>
          </p:cNvPr>
          <p:cNvPicPr>
            <a:picLocks noChangeAspect="1"/>
          </p:cNvPicPr>
          <p:nvPr/>
        </p:nvPicPr>
        <p:blipFill>
          <a:blip r:embed="rId3"/>
          <a:stretch>
            <a:fillRect/>
          </a:stretch>
        </p:blipFill>
        <p:spPr>
          <a:xfrm>
            <a:off x="4590086" y="2159625"/>
            <a:ext cx="4794057" cy="4249278"/>
          </a:xfrm>
          <a:prstGeom prst="rect">
            <a:avLst/>
          </a:prstGeom>
        </p:spPr>
      </p:pic>
      <p:pic>
        <p:nvPicPr>
          <p:cNvPr id="6" name="图片 5">
            <a:extLst>
              <a:ext uri="{FF2B5EF4-FFF2-40B4-BE49-F238E27FC236}">
                <a16:creationId xmlns:a16="http://schemas.microsoft.com/office/drawing/2014/main" id="{29428E8E-0727-284B-9977-D10C3681198C}"/>
              </a:ext>
            </a:extLst>
          </p:cNvPr>
          <p:cNvPicPr>
            <a:picLocks noChangeAspect="1"/>
          </p:cNvPicPr>
          <p:nvPr/>
        </p:nvPicPr>
        <p:blipFill>
          <a:blip r:embed="rId4"/>
          <a:stretch>
            <a:fillRect/>
          </a:stretch>
        </p:blipFill>
        <p:spPr>
          <a:xfrm>
            <a:off x="4812143" y="4584700"/>
            <a:ext cx="4572000" cy="2273300"/>
          </a:xfrm>
          <a:prstGeom prst="rect">
            <a:avLst/>
          </a:prstGeom>
        </p:spPr>
      </p:pic>
    </p:spTree>
    <p:extLst>
      <p:ext uri="{BB962C8B-B14F-4D97-AF65-F5344CB8AC3E}">
        <p14:creationId xmlns:p14="http://schemas.microsoft.com/office/powerpoint/2010/main" val="1704599314"/>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0" cap="flat" cmpd="sng" algn="ctr">
          <a:solidFill>
            <a:srgbClr val="A5002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0" cap="flat" cmpd="sng" algn="ctr">
          <a:solidFill>
            <a:srgbClr val="A5002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13876</TotalTime>
  <Words>1830</Words>
  <Application>Microsoft Macintosh PowerPoint</Application>
  <PresentationFormat>全屏显示(4:3)</PresentationFormat>
  <Paragraphs>280</Paragraphs>
  <Slides>27</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27</vt:i4>
      </vt:variant>
    </vt:vector>
  </HeadingPairs>
  <TitlesOfParts>
    <vt:vector size="35" baseType="lpstr">
      <vt:lpstr>华文中宋</vt:lpstr>
      <vt:lpstr>宋体</vt:lpstr>
      <vt:lpstr>Guardian Text Sans Web</vt:lpstr>
      <vt:lpstr>Arial</vt:lpstr>
      <vt:lpstr>Calibri</vt:lpstr>
      <vt:lpstr>Gill Sans MT</vt:lpstr>
      <vt:lpstr>Wingdings</vt:lpstr>
      <vt:lpstr>默认设计模板</vt:lpstr>
      <vt:lpstr> 数据科学与社会研究：基于R和Python的实践</vt:lpstr>
      <vt:lpstr>提纲</vt:lpstr>
      <vt:lpstr>经典问题与回答</vt:lpstr>
      <vt:lpstr>何谓科学的知识</vt:lpstr>
      <vt:lpstr>如何科学认识世界？</vt:lpstr>
      <vt:lpstr>数字社会的来临</vt:lpstr>
      <vt:lpstr>基本属性的数字化</vt:lpstr>
      <vt:lpstr>生物特征的数字化</vt:lpstr>
      <vt:lpstr>生物特征的数字化</vt:lpstr>
      <vt:lpstr>数字化自我（Quantified self）</vt:lpstr>
      <vt:lpstr>数字化自我（Quantified self）</vt:lpstr>
      <vt:lpstr>环境特征的数字化</vt:lpstr>
      <vt:lpstr>PowerPoint 演示文稿</vt:lpstr>
      <vt:lpstr>行为轨迹的数字化</vt:lpstr>
      <vt:lpstr>数字社会：社会感知（social sensing）</vt:lpstr>
      <vt:lpstr>数据测量模型</vt:lpstr>
      <vt:lpstr>新数据环境下的社会研究</vt:lpstr>
      <vt:lpstr>准备哪些能力</vt:lpstr>
      <vt:lpstr>大数据相关的方法基础</vt:lpstr>
      <vt:lpstr>数据获取与整理：权限与技术能力</vt:lpstr>
      <vt:lpstr>从数据到指标：分类与赋值</vt:lpstr>
      <vt:lpstr>课程安排</vt:lpstr>
      <vt:lpstr>课程哲学</vt:lpstr>
      <vt:lpstr>课程准备</vt:lpstr>
      <vt:lpstr>文科生如何学习编程与数据分析技术？</vt:lpstr>
      <vt:lpstr>慕课越来越多，我们还需要组织</vt:lpstr>
      <vt:lpstr>我的网站</vt:lpstr>
    </vt:vector>
  </TitlesOfParts>
  <Company>thuenv</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wangxr</dc:creator>
  <cp:lastModifiedBy>lee ding</cp:lastModifiedBy>
  <cp:revision>358</cp:revision>
  <cp:lastPrinted>2017-05-24T05:44:51Z</cp:lastPrinted>
  <dcterms:created xsi:type="dcterms:W3CDTF">2006-11-24T08:42:59Z</dcterms:created>
  <dcterms:modified xsi:type="dcterms:W3CDTF">2019-09-11T00:29:30Z</dcterms:modified>
</cp:coreProperties>
</file>